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4"/>
  </p:notesMasterIdLst>
  <p:sldIdLst>
    <p:sldId id="256" r:id="rId2"/>
    <p:sldId id="257" r:id="rId3"/>
    <p:sldId id="451" r:id="rId4"/>
    <p:sldId id="676" r:id="rId5"/>
    <p:sldId id="861" r:id="rId6"/>
    <p:sldId id="862" r:id="rId7"/>
    <p:sldId id="793" r:id="rId8"/>
    <p:sldId id="866" r:id="rId9"/>
    <p:sldId id="867" r:id="rId10"/>
    <p:sldId id="868" r:id="rId11"/>
    <p:sldId id="869" r:id="rId12"/>
    <p:sldId id="870" r:id="rId13"/>
    <p:sldId id="871" r:id="rId14"/>
    <p:sldId id="872" r:id="rId15"/>
    <p:sldId id="873" r:id="rId16"/>
    <p:sldId id="874" r:id="rId17"/>
    <p:sldId id="875" r:id="rId18"/>
    <p:sldId id="876" r:id="rId19"/>
    <p:sldId id="865" r:id="rId20"/>
    <p:sldId id="877" r:id="rId21"/>
    <p:sldId id="878" r:id="rId22"/>
    <p:sldId id="879" r:id="rId23"/>
    <p:sldId id="880" r:id="rId24"/>
    <p:sldId id="881" r:id="rId25"/>
    <p:sldId id="882" r:id="rId26"/>
    <p:sldId id="883" r:id="rId27"/>
    <p:sldId id="884" r:id="rId28"/>
    <p:sldId id="885" r:id="rId29"/>
    <p:sldId id="855" r:id="rId30"/>
    <p:sldId id="331" r:id="rId31"/>
    <p:sldId id="332" r:id="rId32"/>
    <p:sldId id="418" r:id="rId33"/>
  </p:sldIdLst>
  <p:sldSz cx="12192000" cy="6858000"/>
  <p:notesSz cx="6797675" cy="9926638"/>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4" roundtripDataSignature="AMtx7mjQsprurraFm3Yw76enw9q9vkGcr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038"/>
    <p:restoredTop sz="94687"/>
  </p:normalViewPr>
  <p:slideViewPr>
    <p:cSldViewPr snapToGrid="0" snapToObjects="1">
      <p:cViewPr varScale="1">
        <p:scale>
          <a:sx n="100" d="100"/>
          <a:sy n="100" d="100"/>
        </p:scale>
        <p:origin x="24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9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95"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9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 Id="rId98" Type="http://schemas.openxmlformats.org/officeDocument/2006/relationships/tableStyles" Target="tableStyle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33150" y="744475"/>
            <a:ext cx="4532000" cy="37224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9750" y="4715125"/>
            <a:ext cx="5438125" cy="44669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79750" y="4715125"/>
            <a:ext cx="5438125" cy="4466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 name="Google Shape;70;p1:notes"/>
          <p:cNvSpPr>
            <a:spLocks noGrp="1" noRot="1" noChangeAspect="1"/>
          </p:cNvSpPr>
          <p:nvPr>
            <p:ph type="sldImg" idx="2"/>
          </p:nvPr>
        </p:nvSpPr>
        <p:spPr>
          <a:xfrm>
            <a:off x="92075" y="744538"/>
            <a:ext cx="6615113"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2:notes"/>
          <p:cNvSpPr txBox="1">
            <a:spLocks noGrp="1"/>
          </p:cNvSpPr>
          <p:nvPr>
            <p:ph type="body" idx="1"/>
          </p:nvPr>
        </p:nvSpPr>
        <p:spPr>
          <a:xfrm>
            <a:off x="679750" y="4715125"/>
            <a:ext cx="5438125" cy="4466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2:notes"/>
          <p:cNvSpPr>
            <a:spLocks noGrp="1" noRot="1" noChangeAspect="1"/>
          </p:cNvSpPr>
          <p:nvPr>
            <p:ph type="sldImg" idx="2"/>
          </p:nvPr>
        </p:nvSpPr>
        <p:spPr>
          <a:xfrm>
            <a:off x="92075" y="744538"/>
            <a:ext cx="6615113"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apa">
  <p:cSld name="Capa">
    <p:spTree>
      <p:nvGrpSpPr>
        <p:cNvPr id="1" name="Shape 6"/>
        <p:cNvGrpSpPr/>
        <p:nvPr/>
      </p:nvGrpSpPr>
      <p:grpSpPr>
        <a:xfrm>
          <a:off x="0" y="0"/>
          <a:ext cx="0" cy="0"/>
          <a:chOff x="0" y="0"/>
          <a:chExt cx="0" cy="0"/>
        </a:xfrm>
      </p:grpSpPr>
      <p:pic>
        <p:nvPicPr>
          <p:cNvPr id="7" name="Google Shape;7;p1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8" name="Google Shape;8;p11"/>
          <p:cNvSpPr txBox="1">
            <a:spLocks noGrp="1"/>
          </p:cNvSpPr>
          <p:nvPr>
            <p:ph type="title"/>
          </p:nvPr>
        </p:nvSpPr>
        <p:spPr>
          <a:xfrm>
            <a:off x="8279025" y="4620850"/>
            <a:ext cx="3385753" cy="1442199"/>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2800"/>
              <a:buFont typeface="Calibri"/>
              <a:buNone/>
              <a:defRPr sz="2800" b="1"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bertura">
  <p:cSld name="Abertura">
    <p:spTree>
      <p:nvGrpSpPr>
        <p:cNvPr id="1" name="Shape 9"/>
        <p:cNvGrpSpPr/>
        <p:nvPr/>
      </p:nvGrpSpPr>
      <p:grpSpPr>
        <a:xfrm>
          <a:off x="0" y="0"/>
          <a:ext cx="0" cy="0"/>
          <a:chOff x="0" y="0"/>
          <a:chExt cx="0" cy="0"/>
        </a:xfrm>
      </p:grpSpPr>
      <p:pic>
        <p:nvPicPr>
          <p:cNvPr id="10" name="Google Shape;10;p12"/>
          <p:cNvPicPr preferRelativeResize="0"/>
          <p:nvPr/>
        </p:nvPicPr>
        <p:blipFill rotWithShape="1">
          <a:blip r:embed="rId2">
            <a:alphaModFix/>
          </a:blip>
          <a:srcRect/>
          <a:stretch/>
        </p:blipFill>
        <p:spPr>
          <a:xfrm>
            <a:off x="0" y="3937240"/>
            <a:ext cx="12192000" cy="1423060"/>
          </a:xfrm>
          <a:prstGeom prst="rect">
            <a:avLst/>
          </a:prstGeom>
          <a:noFill/>
          <a:ln>
            <a:noFill/>
          </a:ln>
        </p:spPr>
      </p:pic>
      <p:pic>
        <p:nvPicPr>
          <p:cNvPr id="11" name="Google Shape;11;p12"/>
          <p:cNvPicPr preferRelativeResize="0"/>
          <p:nvPr/>
        </p:nvPicPr>
        <p:blipFill rotWithShape="1">
          <a:blip r:embed="rId3">
            <a:alphaModFix/>
          </a:blip>
          <a:srcRect/>
          <a:stretch/>
        </p:blipFill>
        <p:spPr>
          <a:xfrm>
            <a:off x="0" y="5374994"/>
            <a:ext cx="12192000" cy="1483006"/>
          </a:xfrm>
          <a:prstGeom prst="rect">
            <a:avLst/>
          </a:prstGeom>
          <a:noFill/>
          <a:ln>
            <a:noFill/>
          </a:ln>
        </p:spPr>
      </p:pic>
      <p:sp>
        <p:nvSpPr>
          <p:cNvPr id="12" name="Google Shape;12;p12"/>
          <p:cNvSpPr txBox="1">
            <a:spLocks noGrp="1"/>
          </p:cNvSpPr>
          <p:nvPr>
            <p:ph type="ctrTitle"/>
          </p:nvPr>
        </p:nvSpPr>
        <p:spPr>
          <a:xfrm>
            <a:off x="2910654" y="3993054"/>
            <a:ext cx="6359611" cy="1367246"/>
          </a:xfrm>
          <a:prstGeom prst="rect">
            <a:avLst/>
          </a:prstGeom>
          <a:noFill/>
          <a:ln>
            <a:noFill/>
          </a:ln>
          <a:effectLst>
            <a:outerShdw blurRad="50800" dist="38100" dir="8100000" algn="tr" rotWithShape="0">
              <a:srgbClr val="000000">
                <a:alpha val="40000"/>
              </a:srgbClr>
            </a:outerShdw>
          </a:effectLst>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lt1"/>
              </a:buClr>
              <a:buSzPts val="3000"/>
              <a:buFont typeface="Calibri"/>
              <a:buNone/>
              <a:defRPr sz="3000" b="1"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2"/>
          <p:cNvSpPr txBox="1">
            <a:spLocks noGrp="1"/>
          </p:cNvSpPr>
          <p:nvPr>
            <p:ph type="body" idx="1"/>
          </p:nvPr>
        </p:nvSpPr>
        <p:spPr>
          <a:xfrm>
            <a:off x="3253946" y="5770493"/>
            <a:ext cx="5659395" cy="67149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90000"/>
              </a:lnSpc>
              <a:spcBef>
                <a:spcPts val="1000"/>
              </a:spcBef>
              <a:spcAft>
                <a:spcPts val="0"/>
              </a:spcAft>
              <a:buClr>
                <a:srgbClr val="3D77A4"/>
              </a:buClr>
              <a:buSzPts val="1600"/>
              <a:buFont typeface="Arial"/>
              <a:buNone/>
              <a:defRPr sz="1600" b="0" i="0" u="none" strike="noStrike" cap="none">
                <a:solidFill>
                  <a:srgbClr val="3D77A4"/>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14" name="Google Shape;14;p12"/>
          <p:cNvSpPr>
            <a:spLocks noGrp="1"/>
          </p:cNvSpPr>
          <p:nvPr>
            <p:ph type="pic" idx="2"/>
          </p:nvPr>
        </p:nvSpPr>
        <p:spPr>
          <a:xfrm>
            <a:off x="0" y="0"/>
            <a:ext cx="12192000" cy="3937240"/>
          </a:xfrm>
          <a:prstGeom prst="rect">
            <a:avLst/>
          </a:prstGeom>
          <a:noFill/>
          <a:ln>
            <a:noFill/>
          </a:ln>
        </p:spPr>
      </p:sp>
      <p:pic>
        <p:nvPicPr>
          <p:cNvPr id="15" name="Google Shape;15;p12"/>
          <p:cNvPicPr preferRelativeResize="0"/>
          <p:nvPr/>
        </p:nvPicPr>
        <p:blipFill rotWithShape="1">
          <a:blip r:embed="rId4">
            <a:alphaModFix/>
          </a:blip>
          <a:srcRect/>
          <a:stretch/>
        </p:blipFill>
        <p:spPr>
          <a:xfrm>
            <a:off x="10223157" y="5810145"/>
            <a:ext cx="1489632" cy="664795"/>
          </a:xfrm>
          <a:prstGeom prst="rect">
            <a:avLst/>
          </a:prstGeom>
          <a:noFill/>
          <a:ln>
            <a:noFill/>
          </a:ln>
        </p:spPr>
      </p:pic>
      <p:sp>
        <p:nvSpPr>
          <p:cNvPr id="16" name="Google Shape;16;p12"/>
          <p:cNvSpPr/>
          <p:nvPr/>
        </p:nvSpPr>
        <p:spPr>
          <a:xfrm>
            <a:off x="0" y="5404021"/>
            <a:ext cx="9926595" cy="45719"/>
          </a:xfrm>
          <a:prstGeom prst="rect">
            <a:avLst/>
          </a:prstGeom>
          <a:solidFill>
            <a:srgbClr val="095D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12"/>
          <p:cNvSpPr/>
          <p:nvPr/>
        </p:nvSpPr>
        <p:spPr>
          <a:xfrm rot="10800000" flipH="1">
            <a:off x="10033686" y="5404020"/>
            <a:ext cx="2158314" cy="45719"/>
          </a:xfrm>
          <a:prstGeom prst="rect">
            <a:avLst/>
          </a:prstGeom>
          <a:solidFill>
            <a:srgbClr val="02824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 Subtítulo + Texto" userDrawn="1">
  <p:cSld name="Título + Subtítulo + Texto">
    <p:spTree>
      <p:nvGrpSpPr>
        <p:cNvPr id="1" name="Shape 18"/>
        <p:cNvGrpSpPr/>
        <p:nvPr/>
      </p:nvGrpSpPr>
      <p:grpSpPr>
        <a:xfrm>
          <a:off x="0" y="0"/>
          <a:ext cx="0" cy="0"/>
          <a:chOff x="0" y="0"/>
          <a:chExt cx="0" cy="0"/>
        </a:xfrm>
      </p:grpSpPr>
      <p:sp>
        <p:nvSpPr>
          <p:cNvPr id="19" name="Google Shape;19;p13"/>
          <p:cNvSpPr txBox="1">
            <a:spLocks noGrp="1"/>
          </p:cNvSpPr>
          <p:nvPr>
            <p:ph type="body" idx="1"/>
          </p:nvPr>
        </p:nvSpPr>
        <p:spPr>
          <a:xfrm>
            <a:off x="291828" y="1194105"/>
            <a:ext cx="11758210" cy="4811831"/>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dirty="0"/>
          </a:p>
        </p:txBody>
      </p:sp>
      <p:sp>
        <p:nvSpPr>
          <p:cNvPr id="20" name="Google Shape;20;p13"/>
          <p:cNvSpPr txBox="1">
            <a:spLocks noGrp="1"/>
          </p:cNvSpPr>
          <p:nvPr>
            <p:ph type="body" idx="2"/>
          </p:nvPr>
        </p:nvSpPr>
        <p:spPr>
          <a:xfrm>
            <a:off x="1381368" y="204022"/>
            <a:ext cx="8652318" cy="83233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A435A"/>
              </a:buClr>
              <a:buSzPts val="2800"/>
              <a:buFont typeface="Arial"/>
              <a:buNone/>
              <a:defRPr sz="2800" b="1" i="0" u="none" strike="noStrike" cap="none">
                <a:solidFill>
                  <a:srgbClr val="0A435A"/>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dirty="0"/>
          </a:p>
        </p:txBody>
      </p:sp>
      <p:pic>
        <p:nvPicPr>
          <p:cNvPr id="22" name="Google Shape;22;p13"/>
          <p:cNvPicPr preferRelativeResize="0"/>
          <p:nvPr/>
        </p:nvPicPr>
        <p:blipFill rotWithShape="1">
          <a:blip r:embed="rId2">
            <a:alphaModFix/>
          </a:blip>
          <a:srcRect/>
          <a:stretch/>
        </p:blipFill>
        <p:spPr>
          <a:xfrm>
            <a:off x="10715242" y="6112562"/>
            <a:ext cx="1063755" cy="474734"/>
          </a:xfrm>
          <a:prstGeom prst="rect">
            <a:avLst/>
          </a:prstGeom>
          <a:noFill/>
          <a:ln>
            <a:noFill/>
          </a:ln>
        </p:spPr>
      </p:pic>
      <p:pic>
        <p:nvPicPr>
          <p:cNvPr id="23" name="Google Shape;23;p13"/>
          <p:cNvPicPr preferRelativeResize="0"/>
          <p:nvPr/>
        </p:nvPicPr>
        <p:blipFill rotWithShape="1">
          <a:blip r:embed="rId3">
            <a:alphaModFix/>
          </a:blip>
          <a:srcRect/>
          <a:stretch/>
        </p:blipFill>
        <p:spPr>
          <a:xfrm>
            <a:off x="0" y="6183086"/>
            <a:ext cx="10302240" cy="674914"/>
          </a:xfrm>
          <a:prstGeom prst="rect">
            <a:avLst/>
          </a:prstGeom>
          <a:noFill/>
          <a:ln>
            <a:noFill/>
          </a:ln>
        </p:spPr>
      </p:pic>
      <p:sp>
        <p:nvSpPr>
          <p:cNvPr id="24" name="Google Shape;24;p13"/>
          <p:cNvSpPr/>
          <p:nvPr/>
        </p:nvSpPr>
        <p:spPr>
          <a:xfrm>
            <a:off x="0" y="555"/>
            <a:ext cx="9926595" cy="45719"/>
          </a:xfrm>
          <a:prstGeom prst="rect">
            <a:avLst/>
          </a:prstGeom>
          <a:solidFill>
            <a:srgbClr val="095D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13"/>
          <p:cNvSpPr/>
          <p:nvPr/>
        </p:nvSpPr>
        <p:spPr>
          <a:xfrm rot="10800000" flipH="1">
            <a:off x="10033686" y="554"/>
            <a:ext cx="2158314" cy="45719"/>
          </a:xfrm>
          <a:prstGeom prst="rect">
            <a:avLst/>
          </a:prstGeom>
          <a:solidFill>
            <a:srgbClr val="02824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CaixaDeTexto 9">
            <a:extLst>
              <a:ext uri="{FF2B5EF4-FFF2-40B4-BE49-F238E27FC236}">
                <a16:creationId xmlns:a16="http://schemas.microsoft.com/office/drawing/2014/main" id="{32A2DDF6-5C75-4B43-BA11-3BA5604825D1}"/>
              </a:ext>
            </a:extLst>
          </p:cNvPr>
          <p:cNvSpPr txBox="1"/>
          <p:nvPr userDrawn="1"/>
        </p:nvSpPr>
        <p:spPr>
          <a:xfrm>
            <a:off x="779570" y="6289710"/>
            <a:ext cx="8743099" cy="461665"/>
          </a:xfrm>
          <a:prstGeom prst="rect">
            <a:avLst/>
          </a:prstGeom>
          <a:noFill/>
        </p:spPr>
        <p:txBody>
          <a:bodyPr wrap="none" rtlCol="0">
            <a:spAutoFit/>
          </a:bodyPr>
          <a:lstStyle/>
          <a:p>
            <a:r>
              <a:rPr lang="pt-BR" sz="2400" baseline="0" dirty="0">
                <a:solidFill>
                  <a:schemeClr val="bg1"/>
                </a:solidFill>
              </a:rPr>
              <a:t>Desenvolvimento de Sistemas – Front </a:t>
            </a:r>
            <a:r>
              <a:rPr lang="pt-BR" sz="2400" baseline="0" dirty="0" err="1">
                <a:solidFill>
                  <a:schemeClr val="bg1"/>
                </a:solidFill>
              </a:rPr>
              <a:t>end</a:t>
            </a:r>
            <a:r>
              <a:rPr lang="pt-BR" sz="2400" baseline="0" dirty="0">
                <a:solidFill>
                  <a:schemeClr val="bg1"/>
                </a:solidFill>
              </a:rPr>
              <a:t> - João </a:t>
            </a:r>
            <a:r>
              <a:rPr lang="pt-BR" sz="2400" baseline="0" dirty="0" err="1">
                <a:solidFill>
                  <a:schemeClr val="bg1"/>
                </a:solidFill>
              </a:rPr>
              <a:t>Choma</a:t>
            </a:r>
            <a:r>
              <a:rPr lang="pt-BR" sz="2400" baseline="0" dirty="0">
                <a:solidFill>
                  <a:schemeClr val="bg1"/>
                </a:solidFill>
              </a:rPr>
              <a:t> Neto</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exto">
  <p:cSld name="1_Texto">
    <p:spTree>
      <p:nvGrpSpPr>
        <p:cNvPr id="1" name="Shape 26"/>
        <p:cNvGrpSpPr/>
        <p:nvPr/>
      </p:nvGrpSpPr>
      <p:grpSpPr>
        <a:xfrm>
          <a:off x="0" y="0"/>
          <a:ext cx="0" cy="0"/>
          <a:chOff x="0" y="0"/>
          <a:chExt cx="0" cy="0"/>
        </a:xfrm>
      </p:grpSpPr>
      <p:pic>
        <p:nvPicPr>
          <p:cNvPr id="27" name="Google Shape;27;p14"/>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8" name="Google Shape;28;p14"/>
          <p:cNvPicPr preferRelativeResize="0"/>
          <p:nvPr/>
        </p:nvPicPr>
        <p:blipFill rotWithShape="1">
          <a:blip r:embed="rId3">
            <a:alphaModFix/>
          </a:blip>
          <a:srcRect/>
          <a:stretch/>
        </p:blipFill>
        <p:spPr>
          <a:xfrm>
            <a:off x="1753870" y="444141"/>
            <a:ext cx="9074766" cy="5364480"/>
          </a:xfrm>
          <a:prstGeom prst="rect">
            <a:avLst/>
          </a:prstGeom>
          <a:noFill/>
          <a:ln>
            <a:noFill/>
          </a:ln>
        </p:spPr>
      </p:pic>
      <p:pic>
        <p:nvPicPr>
          <p:cNvPr id="29" name="Google Shape;29;p14"/>
          <p:cNvPicPr preferRelativeResize="0"/>
          <p:nvPr/>
        </p:nvPicPr>
        <p:blipFill rotWithShape="1">
          <a:blip r:embed="rId4">
            <a:alphaModFix/>
          </a:blip>
          <a:srcRect/>
          <a:stretch/>
        </p:blipFill>
        <p:spPr>
          <a:xfrm>
            <a:off x="10715242" y="6112562"/>
            <a:ext cx="1063755" cy="474734"/>
          </a:xfrm>
          <a:prstGeom prst="rect">
            <a:avLst/>
          </a:prstGeom>
          <a:noFill/>
          <a:ln>
            <a:noFill/>
          </a:ln>
        </p:spPr>
      </p:pic>
      <p:pic>
        <p:nvPicPr>
          <p:cNvPr id="30" name="Google Shape;30;p14"/>
          <p:cNvPicPr preferRelativeResize="0"/>
          <p:nvPr/>
        </p:nvPicPr>
        <p:blipFill rotWithShape="1">
          <a:blip r:embed="rId5">
            <a:alphaModFix/>
          </a:blip>
          <a:srcRect/>
          <a:stretch/>
        </p:blipFill>
        <p:spPr>
          <a:xfrm>
            <a:off x="0" y="6183086"/>
            <a:ext cx="10302240" cy="674914"/>
          </a:xfrm>
          <a:prstGeom prst="rect">
            <a:avLst/>
          </a:prstGeom>
          <a:noFill/>
          <a:ln>
            <a:noFill/>
          </a:ln>
        </p:spPr>
      </p:pic>
      <p:sp>
        <p:nvSpPr>
          <p:cNvPr id="31" name="Google Shape;31;p14"/>
          <p:cNvSpPr/>
          <p:nvPr/>
        </p:nvSpPr>
        <p:spPr>
          <a:xfrm>
            <a:off x="0" y="555"/>
            <a:ext cx="9926595" cy="45719"/>
          </a:xfrm>
          <a:prstGeom prst="rect">
            <a:avLst/>
          </a:prstGeom>
          <a:solidFill>
            <a:srgbClr val="095D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14"/>
          <p:cNvSpPr/>
          <p:nvPr/>
        </p:nvSpPr>
        <p:spPr>
          <a:xfrm rot="10800000" flipH="1">
            <a:off x="10033686" y="554"/>
            <a:ext cx="2158314" cy="45719"/>
          </a:xfrm>
          <a:prstGeom prst="rect">
            <a:avLst/>
          </a:prstGeom>
          <a:solidFill>
            <a:srgbClr val="02824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14"/>
          <p:cNvSpPr txBox="1">
            <a:spLocks noGrp="1"/>
          </p:cNvSpPr>
          <p:nvPr>
            <p:ph type="title"/>
          </p:nvPr>
        </p:nvSpPr>
        <p:spPr>
          <a:xfrm>
            <a:off x="2896802" y="1358537"/>
            <a:ext cx="6681057" cy="303058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rgbClr val="3D77A4"/>
              </a:buClr>
              <a:buSzPts val="5000"/>
              <a:buFont typeface="Calibri"/>
              <a:buNone/>
              <a:defRPr sz="5000" b="1" i="0" u="none" strike="noStrike" cap="none">
                <a:solidFill>
                  <a:srgbClr val="3D77A4"/>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Google Shape;34;p14"/>
          <p:cNvSpPr txBox="1">
            <a:spLocks noGrp="1"/>
          </p:cNvSpPr>
          <p:nvPr>
            <p:ph type="body" idx="1"/>
          </p:nvPr>
        </p:nvSpPr>
        <p:spPr>
          <a:xfrm>
            <a:off x="3643698" y="4666816"/>
            <a:ext cx="5187264" cy="271441"/>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90000"/>
              </a:lnSpc>
              <a:spcBef>
                <a:spcPts val="1000"/>
              </a:spcBef>
              <a:spcAft>
                <a:spcPts val="0"/>
              </a:spcAft>
              <a:buClr>
                <a:srgbClr val="3D77A4"/>
              </a:buClr>
              <a:buSzPts val="1400"/>
              <a:buFont typeface="Arial"/>
              <a:buNone/>
              <a:defRPr sz="1400" b="0" i="0" u="none" strike="noStrike" cap="none">
                <a:solidFill>
                  <a:srgbClr val="3D77A4"/>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10" name="CaixaDeTexto 9">
            <a:extLst>
              <a:ext uri="{FF2B5EF4-FFF2-40B4-BE49-F238E27FC236}">
                <a16:creationId xmlns:a16="http://schemas.microsoft.com/office/drawing/2014/main" id="{666CB90C-1F93-DD4B-86CB-D4440426BBA4}"/>
              </a:ext>
            </a:extLst>
          </p:cNvPr>
          <p:cNvSpPr txBox="1"/>
          <p:nvPr userDrawn="1"/>
        </p:nvSpPr>
        <p:spPr>
          <a:xfrm>
            <a:off x="834760" y="6287539"/>
            <a:ext cx="8743099" cy="461665"/>
          </a:xfrm>
          <a:prstGeom prst="rect">
            <a:avLst/>
          </a:prstGeom>
          <a:noFill/>
        </p:spPr>
        <p:txBody>
          <a:bodyPr wrap="none" rtlCol="0">
            <a:spAutoFit/>
          </a:bodyPr>
          <a:lstStyle/>
          <a:p>
            <a:r>
              <a:rPr lang="pt-BR" sz="2400" baseline="0" dirty="0">
                <a:solidFill>
                  <a:schemeClr val="bg1"/>
                </a:solidFill>
              </a:rPr>
              <a:t>Desenvolvimento de Sistemas – Front </a:t>
            </a:r>
            <a:r>
              <a:rPr lang="pt-BR" sz="2400" baseline="0" dirty="0" err="1">
                <a:solidFill>
                  <a:schemeClr val="bg1"/>
                </a:solidFill>
              </a:rPr>
              <a:t>end</a:t>
            </a:r>
            <a:r>
              <a:rPr lang="pt-BR" sz="2400" baseline="0" dirty="0">
                <a:solidFill>
                  <a:schemeClr val="bg1"/>
                </a:solidFill>
              </a:rPr>
              <a:t> - João </a:t>
            </a:r>
            <a:r>
              <a:rPr lang="pt-BR" sz="2400" baseline="0" dirty="0" err="1">
                <a:solidFill>
                  <a:schemeClr val="bg1"/>
                </a:solidFill>
              </a:rPr>
              <a:t>Choma</a:t>
            </a:r>
            <a:r>
              <a:rPr lang="pt-BR" sz="2400" baseline="0" dirty="0">
                <a:solidFill>
                  <a:schemeClr val="bg1"/>
                </a:solidFill>
              </a:rPr>
              <a:t> Neto</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 2 imagens">
  <p:cSld name="Título + 2 imagens">
    <p:spTree>
      <p:nvGrpSpPr>
        <p:cNvPr id="1" name="Shape 48"/>
        <p:cNvGrpSpPr/>
        <p:nvPr/>
      </p:nvGrpSpPr>
      <p:grpSpPr>
        <a:xfrm>
          <a:off x="0" y="0"/>
          <a:ext cx="0" cy="0"/>
          <a:chOff x="0" y="0"/>
          <a:chExt cx="0" cy="0"/>
        </a:xfrm>
      </p:grpSpPr>
      <p:sp>
        <p:nvSpPr>
          <p:cNvPr id="49" name="Google Shape;49;p17"/>
          <p:cNvSpPr txBox="1">
            <a:spLocks noGrp="1"/>
          </p:cNvSpPr>
          <p:nvPr>
            <p:ph type="body" idx="1"/>
          </p:nvPr>
        </p:nvSpPr>
        <p:spPr>
          <a:xfrm>
            <a:off x="910702" y="689863"/>
            <a:ext cx="5333493" cy="475582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1000"/>
              </a:spcBef>
              <a:spcAft>
                <a:spcPts val="0"/>
              </a:spcAft>
              <a:buClr>
                <a:schemeClr val="dk1"/>
              </a:buClr>
              <a:buSzPts val="2400"/>
              <a:buFont typeface="Arial"/>
              <a:buNone/>
              <a:defRPr sz="2400">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50" name="Google Shape;50;p17"/>
          <p:cNvSpPr>
            <a:spLocks noGrp="1"/>
          </p:cNvSpPr>
          <p:nvPr>
            <p:ph type="pic" idx="2"/>
          </p:nvPr>
        </p:nvSpPr>
        <p:spPr>
          <a:xfrm>
            <a:off x="6720965" y="689862"/>
            <a:ext cx="5058032" cy="2215880"/>
          </a:xfrm>
          <a:prstGeom prst="rect">
            <a:avLst/>
          </a:prstGeom>
          <a:noFill/>
          <a:ln>
            <a:noFill/>
          </a:ln>
        </p:spPr>
      </p:sp>
      <p:sp>
        <p:nvSpPr>
          <p:cNvPr id="51" name="Google Shape;51;p17"/>
          <p:cNvSpPr>
            <a:spLocks noGrp="1"/>
          </p:cNvSpPr>
          <p:nvPr>
            <p:ph type="pic" idx="3"/>
          </p:nvPr>
        </p:nvSpPr>
        <p:spPr>
          <a:xfrm>
            <a:off x="6720965" y="3231487"/>
            <a:ext cx="5058032" cy="2215880"/>
          </a:xfrm>
          <a:prstGeom prst="rect">
            <a:avLst/>
          </a:prstGeom>
          <a:noFill/>
          <a:ln>
            <a:noFill/>
          </a:ln>
        </p:spPr>
      </p:sp>
      <p:pic>
        <p:nvPicPr>
          <p:cNvPr id="52" name="Google Shape;52;p17"/>
          <p:cNvPicPr preferRelativeResize="0"/>
          <p:nvPr/>
        </p:nvPicPr>
        <p:blipFill rotWithShape="1">
          <a:blip r:embed="rId2">
            <a:alphaModFix/>
          </a:blip>
          <a:srcRect/>
          <a:stretch/>
        </p:blipFill>
        <p:spPr>
          <a:xfrm>
            <a:off x="10715242" y="6112562"/>
            <a:ext cx="1063755" cy="474734"/>
          </a:xfrm>
          <a:prstGeom prst="rect">
            <a:avLst/>
          </a:prstGeom>
          <a:noFill/>
          <a:ln>
            <a:noFill/>
          </a:ln>
        </p:spPr>
      </p:pic>
      <p:pic>
        <p:nvPicPr>
          <p:cNvPr id="53" name="Google Shape;53;p17"/>
          <p:cNvPicPr preferRelativeResize="0"/>
          <p:nvPr/>
        </p:nvPicPr>
        <p:blipFill rotWithShape="1">
          <a:blip r:embed="rId3">
            <a:alphaModFix/>
          </a:blip>
          <a:srcRect/>
          <a:stretch/>
        </p:blipFill>
        <p:spPr>
          <a:xfrm>
            <a:off x="0" y="6183086"/>
            <a:ext cx="10302240" cy="674914"/>
          </a:xfrm>
          <a:prstGeom prst="rect">
            <a:avLst/>
          </a:prstGeom>
          <a:noFill/>
          <a:ln>
            <a:noFill/>
          </a:ln>
        </p:spPr>
      </p:pic>
      <p:sp>
        <p:nvSpPr>
          <p:cNvPr id="54" name="Google Shape;54;p17"/>
          <p:cNvSpPr/>
          <p:nvPr/>
        </p:nvSpPr>
        <p:spPr>
          <a:xfrm>
            <a:off x="0" y="555"/>
            <a:ext cx="9926595" cy="45719"/>
          </a:xfrm>
          <a:prstGeom prst="rect">
            <a:avLst/>
          </a:prstGeom>
          <a:solidFill>
            <a:srgbClr val="095D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 name="Google Shape;55;p17"/>
          <p:cNvSpPr/>
          <p:nvPr/>
        </p:nvSpPr>
        <p:spPr>
          <a:xfrm rot="10800000" flipH="1">
            <a:off x="10033686" y="554"/>
            <a:ext cx="2158314" cy="45719"/>
          </a:xfrm>
          <a:prstGeom prst="rect">
            <a:avLst/>
          </a:prstGeom>
          <a:solidFill>
            <a:srgbClr val="02824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CaixaDeTexto 9">
            <a:extLst>
              <a:ext uri="{FF2B5EF4-FFF2-40B4-BE49-F238E27FC236}">
                <a16:creationId xmlns:a16="http://schemas.microsoft.com/office/drawing/2014/main" id="{F240DAA4-D419-0D45-9BF6-FC44EBA6B3A6}"/>
              </a:ext>
            </a:extLst>
          </p:cNvPr>
          <p:cNvSpPr txBox="1"/>
          <p:nvPr userDrawn="1"/>
        </p:nvSpPr>
        <p:spPr>
          <a:xfrm>
            <a:off x="910702" y="6289710"/>
            <a:ext cx="8743099" cy="461665"/>
          </a:xfrm>
          <a:prstGeom prst="rect">
            <a:avLst/>
          </a:prstGeom>
          <a:noFill/>
        </p:spPr>
        <p:txBody>
          <a:bodyPr wrap="none" rtlCol="0">
            <a:spAutoFit/>
          </a:bodyPr>
          <a:lstStyle/>
          <a:p>
            <a:r>
              <a:rPr lang="pt-BR" sz="2400" baseline="0" dirty="0">
                <a:solidFill>
                  <a:schemeClr val="bg1"/>
                </a:solidFill>
              </a:rPr>
              <a:t>Desenvolvimento de Sistemas – Front </a:t>
            </a:r>
            <a:r>
              <a:rPr lang="pt-BR" sz="2400" baseline="0" dirty="0" err="1">
                <a:solidFill>
                  <a:schemeClr val="bg1"/>
                </a:solidFill>
              </a:rPr>
              <a:t>end</a:t>
            </a:r>
            <a:r>
              <a:rPr lang="pt-BR" sz="2400" baseline="0" dirty="0">
                <a:solidFill>
                  <a:schemeClr val="bg1"/>
                </a:solidFill>
              </a:rPr>
              <a:t> - João </a:t>
            </a:r>
            <a:r>
              <a:rPr lang="pt-BR" sz="2400" baseline="0" dirty="0" err="1">
                <a:solidFill>
                  <a:schemeClr val="bg1"/>
                </a:solidFill>
              </a:rPr>
              <a:t>Choma</a:t>
            </a:r>
            <a:r>
              <a:rPr lang="pt-BR" sz="2400" baseline="0" dirty="0">
                <a:solidFill>
                  <a:schemeClr val="bg1"/>
                </a:solidFill>
              </a:rPr>
              <a:t> Neto</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5"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JoaoChoma/front-end"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hyperlink" Target="https://cursos.alura.com.br/course/html-css-praticando-html-css"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
          <p:cNvSpPr txBox="1">
            <a:spLocks noGrp="1"/>
          </p:cNvSpPr>
          <p:nvPr>
            <p:ph type="title"/>
          </p:nvPr>
        </p:nvSpPr>
        <p:spPr>
          <a:xfrm>
            <a:off x="8279025" y="4620850"/>
            <a:ext cx="3834300" cy="1442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800"/>
              <a:buFont typeface="Calibri"/>
              <a:buNone/>
            </a:pPr>
            <a:r>
              <a:rPr lang="en-US" sz="3200">
                <a:latin typeface="Arial"/>
                <a:ea typeface="Arial"/>
                <a:cs typeface="Arial"/>
                <a:sym typeface="Arial"/>
              </a:rPr>
              <a:t>Técnico em  Desenvolvimento de Sistemas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79A0072A-3411-4441-502F-F309D4805CAD}"/>
              </a:ext>
            </a:extLst>
          </p:cNvPr>
          <p:cNvSpPr>
            <a:spLocks noGrp="1"/>
          </p:cNvSpPr>
          <p:nvPr>
            <p:ph type="body" idx="1"/>
          </p:nvPr>
        </p:nvSpPr>
        <p:spPr>
          <a:xfrm>
            <a:off x="291828" y="228601"/>
            <a:ext cx="11758210" cy="5777336"/>
          </a:xfrm>
        </p:spPr>
        <p:txBody>
          <a:bodyPr>
            <a:normAutofit lnSpcReduction="10000"/>
          </a:bodyPr>
          <a:lstStyle/>
          <a:p>
            <a:r>
              <a:rPr lang="pt-BR" sz="2800" dirty="0"/>
              <a:t>2. (LIÇÃO 10) Analise a seguinte situação: Imagine que você é um explorador em uma misteriosa ilha tropical em busca de um tesouro lendário. Para encontrar esse tesouro, você precisa seguir um mapa com instruções específicas. Você decide utilizar uma estrutura de repetição </a:t>
            </a:r>
            <a:r>
              <a:rPr lang="pt-BR" sz="2800" dirty="0" err="1"/>
              <a:t>While</a:t>
            </a:r>
            <a:r>
              <a:rPr lang="pt-BR" sz="2800" dirty="0"/>
              <a:t> para orientar sua busca. No início da aventura, você está na praia, segurando o mapa nas mãos. A cada passo que você dá, você verifica a _________ no mapa para saber se está mais perto do tesouro ou não. Se a condição no mapa for verdadeira, você _________ seguindo as instruções e executando os comandos específicos, como andar em uma determinada direção ou procurar por sinais no ambiente. __________ a condição no mapa for verdadeira, você continua seguindo as instruções e executando os comandos. Cada vez que você executa os comandos, você verifica ___________ a condição para saber se deve continuar no mesmo caminho ou se precisa fazer ajustes na direção da sua busca.</a:t>
            </a:r>
          </a:p>
        </p:txBody>
      </p:sp>
    </p:spTree>
    <p:extLst>
      <p:ext uri="{BB962C8B-B14F-4D97-AF65-F5344CB8AC3E}">
        <p14:creationId xmlns:p14="http://schemas.microsoft.com/office/powerpoint/2010/main" val="2657653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4053976-5EE9-D0A7-49F0-C4341AB0BB68}"/>
              </a:ext>
            </a:extLst>
          </p:cNvPr>
          <p:cNvSpPr>
            <a:spLocks noGrp="1"/>
          </p:cNvSpPr>
          <p:nvPr>
            <p:ph type="body" idx="1"/>
          </p:nvPr>
        </p:nvSpPr>
        <p:spPr>
          <a:xfrm>
            <a:off x="291828" y="190501"/>
            <a:ext cx="11758210" cy="5815436"/>
          </a:xfrm>
        </p:spPr>
        <p:txBody>
          <a:bodyPr>
            <a:normAutofit/>
          </a:bodyPr>
          <a:lstStyle/>
          <a:p>
            <a:r>
              <a:rPr lang="pt-BR" sz="4000" dirty="0"/>
              <a:t>2. Se em algum momento a condição no mapa se tornar falsa, isso significa que você encontrou o tesouro ou que a pista não levou a lugar nenhum. </a:t>
            </a:r>
          </a:p>
          <a:p>
            <a:r>
              <a:rPr lang="pt-BR" sz="4000" dirty="0"/>
              <a:t>Qual alternativa completa corretamente o texto? </a:t>
            </a:r>
          </a:p>
          <a:p>
            <a:pPr marL="228600" indent="0"/>
            <a:r>
              <a:rPr lang="pt-BR" sz="4000" dirty="0"/>
              <a:t>a) Condição, continua, enquanto, novamente. </a:t>
            </a:r>
          </a:p>
          <a:p>
            <a:pPr marL="228600" indent="0"/>
            <a:r>
              <a:rPr lang="pt-BR" sz="4000" dirty="0" err="1"/>
              <a:t>b</a:t>
            </a:r>
            <a:r>
              <a:rPr lang="pt-BR" sz="4000" dirty="0"/>
              <a:t>) Se, para, até que, outra vez. </a:t>
            </a:r>
          </a:p>
          <a:p>
            <a:pPr marL="228600" indent="0"/>
            <a:r>
              <a:rPr lang="pt-BR" sz="4000" dirty="0" err="1"/>
              <a:t>c</a:t>
            </a:r>
            <a:r>
              <a:rPr lang="pt-BR" sz="4000" dirty="0"/>
              <a:t>) Condição, repete, faça enquanto, novamente. </a:t>
            </a:r>
          </a:p>
          <a:p>
            <a:pPr marL="228600" indent="0"/>
            <a:r>
              <a:rPr lang="pt-BR" sz="4000" dirty="0" err="1"/>
              <a:t>d</a:t>
            </a:r>
            <a:r>
              <a:rPr lang="pt-BR" sz="4000" dirty="0"/>
              <a:t>) Condição, pergunta, enquanto, pelo menos uma vez</a:t>
            </a:r>
            <a:endParaRPr lang="pt-BR" dirty="0"/>
          </a:p>
        </p:txBody>
      </p:sp>
    </p:spTree>
    <p:extLst>
      <p:ext uri="{BB962C8B-B14F-4D97-AF65-F5344CB8AC3E}">
        <p14:creationId xmlns:p14="http://schemas.microsoft.com/office/powerpoint/2010/main" val="3829184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4053976-5EE9-D0A7-49F0-C4341AB0BB68}"/>
              </a:ext>
            </a:extLst>
          </p:cNvPr>
          <p:cNvSpPr>
            <a:spLocks noGrp="1"/>
          </p:cNvSpPr>
          <p:nvPr>
            <p:ph type="body" idx="1"/>
          </p:nvPr>
        </p:nvSpPr>
        <p:spPr>
          <a:xfrm>
            <a:off x="291828" y="292101"/>
            <a:ext cx="11758210" cy="5713836"/>
          </a:xfrm>
        </p:spPr>
        <p:txBody>
          <a:bodyPr>
            <a:normAutofit lnSpcReduction="10000"/>
          </a:bodyPr>
          <a:lstStyle/>
          <a:p>
            <a:r>
              <a:rPr lang="pt-BR" sz="4000" dirty="0"/>
              <a:t>2. Se em algum momento a condição no mapa se tornar falsa, isso significa que você encontrou o tesouro ou que a pista não levou a lugar nenhum. </a:t>
            </a:r>
          </a:p>
          <a:p>
            <a:r>
              <a:rPr lang="pt-BR" sz="4000" dirty="0"/>
              <a:t>Qual alternativa completa corretamente o texto? </a:t>
            </a:r>
          </a:p>
          <a:p>
            <a:pPr marL="228600" indent="0"/>
            <a:r>
              <a:rPr lang="pt-BR" sz="4000" dirty="0">
                <a:highlight>
                  <a:srgbClr val="FFFF00"/>
                </a:highlight>
              </a:rPr>
              <a:t>A) Condição, continua, enquanto, novamente. </a:t>
            </a:r>
          </a:p>
          <a:p>
            <a:pPr marL="228600" indent="0"/>
            <a:r>
              <a:rPr lang="pt-BR" sz="4000" dirty="0" err="1"/>
              <a:t>b</a:t>
            </a:r>
            <a:r>
              <a:rPr lang="pt-BR" sz="4000" dirty="0"/>
              <a:t>) Se, para, até que, outra vez. </a:t>
            </a:r>
          </a:p>
          <a:p>
            <a:pPr marL="228600" indent="0"/>
            <a:r>
              <a:rPr lang="pt-BR" sz="4000" dirty="0" err="1"/>
              <a:t>c</a:t>
            </a:r>
            <a:r>
              <a:rPr lang="pt-BR" sz="4000" dirty="0"/>
              <a:t>) Condição, repete, faça enquanto, novamente. </a:t>
            </a:r>
          </a:p>
          <a:p>
            <a:pPr marL="228600" indent="0"/>
            <a:r>
              <a:rPr lang="pt-BR" sz="4000" dirty="0" err="1"/>
              <a:t>d</a:t>
            </a:r>
            <a:r>
              <a:rPr lang="pt-BR" sz="4000" dirty="0"/>
              <a:t>) Condição, pergunta, enquanto, pelo menos uma vez</a:t>
            </a:r>
            <a:endParaRPr lang="pt-BR" dirty="0"/>
          </a:p>
        </p:txBody>
      </p:sp>
    </p:spTree>
    <p:extLst>
      <p:ext uri="{BB962C8B-B14F-4D97-AF65-F5344CB8AC3E}">
        <p14:creationId xmlns:p14="http://schemas.microsoft.com/office/powerpoint/2010/main" val="1686393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16DD8F5-8CCC-5630-645D-14B89692683F}"/>
              </a:ext>
            </a:extLst>
          </p:cNvPr>
          <p:cNvSpPr>
            <a:spLocks noGrp="1"/>
          </p:cNvSpPr>
          <p:nvPr>
            <p:ph type="body" idx="1"/>
          </p:nvPr>
        </p:nvSpPr>
        <p:spPr>
          <a:xfrm>
            <a:off x="291828" y="279401"/>
            <a:ext cx="11758210" cy="5726536"/>
          </a:xfrm>
        </p:spPr>
        <p:txBody>
          <a:bodyPr>
            <a:normAutofit/>
          </a:bodyPr>
          <a:lstStyle/>
          <a:p>
            <a:pPr marL="228600" indent="0"/>
            <a:r>
              <a:rPr lang="pt-BR" sz="2800" dirty="0"/>
              <a:t>3. (LIÇÃO 11) Indique se as seguintes assertivas são verdadeiras (V) ou falsas (</a:t>
            </a:r>
            <a:r>
              <a:rPr lang="pt-BR" sz="2800" dirty="0" err="1"/>
              <a:t>F</a:t>
            </a:r>
            <a:r>
              <a:rPr lang="pt-BR" sz="2800" dirty="0"/>
              <a:t>): ( ) As estruturas de repetição </a:t>
            </a:r>
            <a:r>
              <a:rPr lang="pt-BR" sz="2800" dirty="0" err="1"/>
              <a:t>while</a:t>
            </a:r>
            <a:r>
              <a:rPr lang="pt-BR" sz="2800" dirty="0"/>
              <a:t> e do..</a:t>
            </a:r>
            <a:r>
              <a:rPr lang="pt-BR" sz="2800" dirty="0" err="1"/>
              <a:t>while</a:t>
            </a:r>
            <a:r>
              <a:rPr lang="pt-BR" sz="2800" dirty="0"/>
              <a:t> são aplicáveis apenas quando soubermos quantas vezes ocorrerá a repetição em nosso programa. </a:t>
            </a:r>
          </a:p>
          <a:p>
            <a:pPr marL="228600" indent="0"/>
            <a:r>
              <a:rPr lang="pt-BR" sz="2800" dirty="0"/>
              <a:t>( ) Os contadores são variáveis que realizam a contagem de ocorrências de um determinado valor. </a:t>
            </a:r>
          </a:p>
          <a:p>
            <a:pPr marL="228600" indent="0"/>
            <a:r>
              <a:rPr lang="pt-BR" sz="2800" dirty="0"/>
              <a:t>( ) Os acumuladores são utilizados para somar valores e consolidar resultados. Assinale a alternativa correta: </a:t>
            </a:r>
          </a:p>
          <a:p>
            <a:pPr marL="228600" indent="0"/>
            <a:r>
              <a:rPr lang="pt-BR" sz="2800" dirty="0"/>
              <a:t>a) </a:t>
            </a:r>
            <a:r>
              <a:rPr lang="pt-BR" sz="2800" dirty="0" err="1"/>
              <a:t>F</a:t>
            </a:r>
            <a:r>
              <a:rPr lang="pt-BR" sz="2800" dirty="0"/>
              <a:t>, </a:t>
            </a:r>
            <a:r>
              <a:rPr lang="pt-BR" sz="2800" dirty="0" err="1"/>
              <a:t>F</a:t>
            </a:r>
            <a:r>
              <a:rPr lang="pt-BR" sz="2800" dirty="0"/>
              <a:t>, F. </a:t>
            </a:r>
          </a:p>
          <a:p>
            <a:pPr marL="228600" indent="0"/>
            <a:r>
              <a:rPr lang="pt-BR" sz="2800" dirty="0" err="1"/>
              <a:t>b</a:t>
            </a:r>
            <a:r>
              <a:rPr lang="pt-BR" sz="2800" dirty="0"/>
              <a:t>) V, V, V. </a:t>
            </a:r>
          </a:p>
          <a:p>
            <a:pPr marL="228600" indent="0"/>
            <a:r>
              <a:rPr lang="pt-BR" sz="2800" dirty="0" err="1"/>
              <a:t>c</a:t>
            </a:r>
            <a:r>
              <a:rPr lang="pt-BR" sz="2800" dirty="0"/>
              <a:t>) </a:t>
            </a:r>
            <a:r>
              <a:rPr lang="pt-BR" sz="2800" dirty="0" err="1"/>
              <a:t>F</a:t>
            </a:r>
            <a:r>
              <a:rPr lang="pt-BR" sz="2800" dirty="0"/>
              <a:t>, V, V. </a:t>
            </a:r>
          </a:p>
          <a:p>
            <a:pPr marL="228600" indent="0"/>
            <a:r>
              <a:rPr lang="pt-BR" sz="2800" dirty="0" err="1"/>
              <a:t>d</a:t>
            </a:r>
            <a:r>
              <a:rPr lang="pt-BR" sz="2800" dirty="0"/>
              <a:t>) V, </a:t>
            </a:r>
            <a:r>
              <a:rPr lang="pt-BR" sz="2800" dirty="0" err="1"/>
              <a:t>F</a:t>
            </a:r>
            <a:r>
              <a:rPr lang="pt-BR" sz="2800" dirty="0"/>
              <a:t>, V.</a:t>
            </a:r>
          </a:p>
        </p:txBody>
      </p:sp>
    </p:spTree>
    <p:extLst>
      <p:ext uri="{BB962C8B-B14F-4D97-AF65-F5344CB8AC3E}">
        <p14:creationId xmlns:p14="http://schemas.microsoft.com/office/powerpoint/2010/main" val="1077045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F16DD8F5-8CCC-5630-645D-14B89692683F}"/>
              </a:ext>
            </a:extLst>
          </p:cNvPr>
          <p:cNvSpPr>
            <a:spLocks noGrp="1"/>
          </p:cNvSpPr>
          <p:nvPr>
            <p:ph type="body" idx="1"/>
          </p:nvPr>
        </p:nvSpPr>
        <p:spPr>
          <a:xfrm>
            <a:off x="291828" y="279401"/>
            <a:ext cx="11758210" cy="5726536"/>
          </a:xfrm>
        </p:spPr>
        <p:txBody>
          <a:bodyPr>
            <a:normAutofit/>
          </a:bodyPr>
          <a:lstStyle/>
          <a:p>
            <a:pPr marL="228600" indent="0"/>
            <a:r>
              <a:rPr lang="pt-BR" sz="2800" dirty="0"/>
              <a:t>3. (LIÇÃO 11) Indique se as seguintes assertivas são verdadeiras (V) ou falsas (</a:t>
            </a:r>
            <a:r>
              <a:rPr lang="pt-BR" sz="2800" dirty="0" err="1"/>
              <a:t>F</a:t>
            </a:r>
            <a:r>
              <a:rPr lang="pt-BR" sz="2800" dirty="0"/>
              <a:t>): ( ) As estruturas de repetição </a:t>
            </a:r>
            <a:r>
              <a:rPr lang="pt-BR" sz="2800" dirty="0" err="1"/>
              <a:t>while</a:t>
            </a:r>
            <a:r>
              <a:rPr lang="pt-BR" sz="2800" dirty="0"/>
              <a:t> e do..</a:t>
            </a:r>
            <a:r>
              <a:rPr lang="pt-BR" sz="2800" dirty="0" err="1"/>
              <a:t>while</a:t>
            </a:r>
            <a:r>
              <a:rPr lang="pt-BR" sz="2800" dirty="0"/>
              <a:t> são aplicáveis apenas quando soubermos quantas vezes ocorrerá a repetição em nosso programa. </a:t>
            </a:r>
          </a:p>
          <a:p>
            <a:pPr marL="228600" indent="0"/>
            <a:r>
              <a:rPr lang="pt-BR" sz="2800" dirty="0"/>
              <a:t>( ) Os contadores são variáveis que realizam a contagem de ocorrências de um determinado valor. </a:t>
            </a:r>
          </a:p>
          <a:p>
            <a:pPr marL="228600" indent="0"/>
            <a:r>
              <a:rPr lang="pt-BR" sz="2800" dirty="0"/>
              <a:t>( ) Os acumuladores são utilizados para somar valores e consolidar resultados. Assinale a alternativa correta: </a:t>
            </a:r>
          </a:p>
          <a:p>
            <a:pPr marL="228600" indent="0"/>
            <a:r>
              <a:rPr lang="pt-BR" sz="2800" dirty="0"/>
              <a:t>a) </a:t>
            </a:r>
            <a:r>
              <a:rPr lang="pt-BR" sz="2800" dirty="0" err="1"/>
              <a:t>F</a:t>
            </a:r>
            <a:r>
              <a:rPr lang="pt-BR" sz="2800" dirty="0"/>
              <a:t>, </a:t>
            </a:r>
            <a:r>
              <a:rPr lang="pt-BR" sz="2800" dirty="0" err="1"/>
              <a:t>F</a:t>
            </a:r>
            <a:r>
              <a:rPr lang="pt-BR" sz="2800" dirty="0"/>
              <a:t>, F. </a:t>
            </a:r>
          </a:p>
          <a:p>
            <a:pPr marL="228600" indent="0"/>
            <a:r>
              <a:rPr lang="pt-BR" sz="2800" dirty="0" err="1"/>
              <a:t>b</a:t>
            </a:r>
            <a:r>
              <a:rPr lang="pt-BR" sz="2800" dirty="0"/>
              <a:t>) V, V, V. </a:t>
            </a:r>
          </a:p>
          <a:p>
            <a:pPr marL="228600" indent="0"/>
            <a:r>
              <a:rPr lang="pt-BR" sz="2800" dirty="0" err="1">
                <a:highlight>
                  <a:srgbClr val="FFFF00"/>
                </a:highlight>
              </a:rPr>
              <a:t>c</a:t>
            </a:r>
            <a:r>
              <a:rPr lang="pt-BR" sz="2800" dirty="0">
                <a:highlight>
                  <a:srgbClr val="FFFF00"/>
                </a:highlight>
              </a:rPr>
              <a:t>) </a:t>
            </a:r>
            <a:r>
              <a:rPr lang="pt-BR" sz="2800" dirty="0" err="1">
                <a:highlight>
                  <a:srgbClr val="FFFF00"/>
                </a:highlight>
              </a:rPr>
              <a:t>F</a:t>
            </a:r>
            <a:r>
              <a:rPr lang="pt-BR" sz="2800" dirty="0">
                <a:highlight>
                  <a:srgbClr val="FFFF00"/>
                </a:highlight>
              </a:rPr>
              <a:t>, V, V. </a:t>
            </a:r>
          </a:p>
          <a:p>
            <a:pPr marL="228600" indent="0"/>
            <a:r>
              <a:rPr lang="pt-BR" sz="2800" dirty="0" err="1"/>
              <a:t>d</a:t>
            </a:r>
            <a:r>
              <a:rPr lang="pt-BR" sz="2800" dirty="0"/>
              <a:t>) V, </a:t>
            </a:r>
            <a:r>
              <a:rPr lang="pt-BR" sz="2800" dirty="0" err="1"/>
              <a:t>F</a:t>
            </a:r>
            <a:r>
              <a:rPr lang="pt-BR" sz="2800" dirty="0"/>
              <a:t>, V.</a:t>
            </a:r>
          </a:p>
        </p:txBody>
      </p:sp>
    </p:spTree>
    <p:extLst>
      <p:ext uri="{BB962C8B-B14F-4D97-AF65-F5344CB8AC3E}">
        <p14:creationId xmlns:p14="http://schemas.microsoft.com/office/powerpoint/2010/main" val="3418425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7DCFF4B-F8A6-DE2A-D4FE-DD4008C4EE79}"/>
              </a:ext>
            </a:extLst>
          </p:cNvPr>
          <p:cNvSpPr>
            <a:spLocks noGrp="1"/>
          </p:cNvSpPr>
          <p:nvPr>
            <p:ph type="body" idx="1"/>
          </p:nvPr>
        </p:nvSpPr>
        <p:spPr>
          <a:xfrm>
            <a:off x="291828" y="266701"/>
            <a:ext cx="11758210" cy="5739236"/>
          </a:xfrm>
        </p:spPr>
        <p:txBody>
          <a:bodyPr>
            <a:normAutofit/>
          </a:bodyPr>
          <a:lstStyle/>
          <a:p>
            <a:r>
              <a:rPr lang="pt-BR" sz="4000" dirty="0"/>
              <a:t>4. (LIÇÃO 11) Os contadores e acumuladores são utilizados em: </a:t>
            </a:r>
          </a:p>
          <a:p>
            <a:pPr marL="228600" indent="0"/>
            <a:r>
              <a:rPr lang="pt-BR" sz="4000" dirty="0"/>
              <a:t>a) Somente em projetos de IA. </a:t>
            </a:r>
          </a:p>
          <a:p>
            <a:pPr marL="228600" indent="0"/>
            <a:r>
              <a:rPr lang="pt-BR" sz="4000" dirty="0" err="1"/>
              <a:t>b</a:t>
            </a:r>
            <a:r>
              <a:rPr lang="pt-BR" sz="4000" dirty="0"/>
              <a:t>) Cabeçalhos de abertura de códigos Python. </a:t>
            </a:r>
          </a:p>
          <a:p>
            <a:pPr marL="228600" indent="0"/>
            <a:r>
              <a:rPr lang="pt-BR" sz="4000" dirty="0" err="1"/>
              <a:t>c</a:t>
            </a:r>
            <a:r>
              <a:rPr lang="pt-BR" sz="4000" dirty="0"/>
              <a:t>) Estruturas de repetição. </a:t>
            </a:r>
          </a:p>
          <a:p>
            <a:pPr marL="228600" indent="0"/>
            <a:r>
              <a:rPr lang="pt-BR" sz="4000" dirty="0" err="1"/>
              <a:t>d</a:t>
            </a:r>
            <a:r>
              <a:rPr lang="pt-BR" sz="4000" dirty="0"/>
              <a:t>) HTML.</a:t>
            </a:r>
          </a:p>
        </p:txBody>
      </p:sp>
    </p:spTree>
    <p:extLst>
      <p:ext uri="{BB962C8B-B14F-4D97-AF65-F5344CB8AC3E}">
        <p14:creationId xmlns:p14="http://schemas.microsoft.com/office/powerpoint/2010/main" val="2928814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37DCFF4B-F8A6-DE2A-D4FE-DD4008C4EE79}"/>
              </a:ext>
            </a:extLst>
          </p:cNvPr>
          <p:cNvSpPr>
            <a:spLocks noGrp="1"/>
          </p:cNvSpPr>
          <p:nvPr>
            <p:ph type="body" idx="1"/>
          </p:nvPr>
        </p:nvSpPr>
        <p:spPr>
          <a:xfrm>
            <a:off x="291828" y="266701"/>
            <a:ext cx="11758210" cy="5739236"/>
          </a:xfrm>
        </p:spPr>
        <p:txBody>
          <a:bodyPr>
            <a:normAutofit/>
          </a:bodyPr>
          <a:lstStyle/>
          <a:p>
            <a:r>
              <a:rPr lang="pt-BR" sz="4000" dirty="0"/>
              <a:t>4. (LIÇÃO 11) Os contadores e acumuladores são utilizados em: </a:t>
            </a:r>
          </a:p>
          <a:p>
            <a:pPr marL="228600" indent="0"/>
            <a:r>
              <a:rPr lang="pt-BR" sz="4000" dirty="0"/>
              <a:t>a) Somente em projetos de IA. </a:t>
            </a:r>
          </a:p>
          <a:p>
            <a:pPr marL="228600" indent="0"/>
            <a:r>
              <a:rPr lang="pt-BR" sz="4000" dirty="0" err="1"/>
              <a:t>b</a:t>
            </a:r>
            <a:r>
              <a:rPr lang="pt-BR" sz="4000" dirty="0"/>
              <a:t>) Cabeçalhos de abertura de códigos Python. </a:t>
            </a:r>
          </a:p>
          <a:p>
            <a:pPr marL="228600" indent="0"/>
            <a:r>
              <a:rPr lang="pt-BR" sz="4000" dirty="0" err="1">
                <a:highlight>
                  <a:srgbClr val="FFFF00"/>
                </a:highlight>
              </a:rPr>
              <a:t>c</a:t>
            </a:r>
            <a:r>
              <a:rPr lang="pt-BR" sz="4000" dirty="0">
                <a:highlight>
                  <a:srgbClr val="FFFF00"/>
                </a:highlight>
              </a:rPr>
              <a:t>) Estruturas de repetição. </a:t>
            </a:r>
          </a:p>
          <a:p>
            <a:pPr marL="228600" indent="0"/>
            <a:r>
              <a:rPr lang="pt-BR" sz="4000" dirty="0" err="1"/>
              <a:t>d</a:t>
            </a:r>
            <a:r>
              <a:rPr lang="pt-BR" sz="4000" dirty="0"/>
              <a:t>) HTML.</a:t>
            </a:r>
          </a:p>
        </p:txBody>
      </p:sp>
    </p:spTree>
    <p:extLst>
      <p:ext uri="{BB962C8B-B14F-4D97-AF65-F5344CB8AC3E}">
        <p14:creationId xmlns:p14="http://schemas.microsoft.com/office/powerpoint/2010/main" val="4205200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B5AAB67A-AB8C-3F57-62E3-84977F60DB30}"/>
              </a:ext>
            </a:extLst>
          </p:cNvPr>
          <p:cNvSpPr>
            <a:spLocks noGrp="1"/>
          </p:cNvSpPr>
          <p:nvPr>
            <p:ph type="body" idx="1"/>
          </p:nvPr>
        </p:nvSpPr>
        <p:spPr>
          <a:xfrm>
            <a:off x="291828" y="266701"/>
            <a:ext cx="11758210" cy="5739236"/>
          </a:xfrm>
        </p:spPr>
        <p:txBody>
          <a:bodyPr>
            <a:normAutofit/>
          </a:bodyPr>
          <a:lstStyle/>
          <a:p>
            <a:r>
              <a:rPr lang="pt-BR" sz="4000" dirty="0"/>
              <a:t>5. (LIÇÃO 12) Qual é a sintaxe correta para acessar o primeiro item de um vetor chamado "Produtos" em </a:t>
            </a:r>
            <a:r>
              <a:rPr lang="pt-BR" sz="4000" dirty="0" err="1"/>
              <a:t>JavaScript</a:t>
            </a:r>
            <a:r>
              <a:rPr lang="pt-BR" sz="4000" dirty="0"/>
              <a:t>? </a:t>
            </a:r>
          </a:p>
          <a:p>
            <a:pPr marL="228600" indent="0"/>
            <a:r>
              <a:rPr lang="pt-BR" sz="4000" dirty="0"/>
              <a:t>a) Produtos[0] </a:t>
            </a:r>
          </a:p>
          <a:p>
            <a:pPr marL="228600" indent="0"/>
            <a:r>
              <a:rPr lang="pt-BR" sz="4000" dirty="0" err="1"/>
              <a:t>b</a:t>
            </a:r>
            <a:r>
              <a:rPr lang="pt-BR" sz="4000" dirty="0"/>
              <a:t>) Produtos[1] </a:t>
            </a:r>
          </a:p>
          <a:p>
            <a:pPr marL="228600" indent="0"/>
            <a:r>
              <a:rPr lang="pt-BR" sz="4000" dirty="0" err="1"/>
              <a:t>c</a:t>
            </a:r>
            <a:r>
              <a:rPr lang="pt-BR" sz="4000" dirty="0"/>
              <a:t>) Produtos[2] </a:t>
            </a:r>
          </a:p>
          <a:p>
            <a:pPr marL="228600" indent="0"/>
            <a:r>
              <a:rPr lang="pt-BR" sz="4000" dirty="0" err="1"/>
              <a:t>d</a:t>
            </a:r>
            <a:r>
              <a:rPr lang="pt-BR" sz="4000" dirty="0"/>
              <a:t>) Produtos[3]</a:t>
            </a:r>
          </a:p>
        </p:txBody>
      </p:sp>
    </p:spTree>
    <p:extLst>
      <p:ext uri="{BB962C8B-B14F-4D97-AF65-F5344CB8AC3E}">
        <p14:creationId xmlns:p14="http://schemas.microsoft.com/office/powerpoint/2010/main" val="3172480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B5AAB67A-AB8C-3F57-62E3-84977F60DB30}"/>
              </a:ext>
            </a:extLst>
          </p:cNvPr>
          <p:cNvSpPr>
            <a:spLocks noGrp="1"/>
          </p:cNvSpPr>
          <p:nvPr>
            <p:ph type="body" idx="1"/>
          </p:nvPr>
        </p:nvSpPr>
        <p:spPr>
          <a:xfrm>
            <a:off x="291828" y="266701"/>
            <a:ext cx="11758210" cy="5739236"/>
          </a:xfrm>
        </p:spPr>
        <p:txBody>
          <a:bodyPr>
            <a:normAutofit/>
          </a:bodyPr>
          <a:lstStyle/>
          <a:p>
            <a:r>
              <a:rPr lang="pt-BR" sz="4000" dirty="0"/>
              <a:t>5. (LIÇÃO 12) Qual é a sintaxe correta para acessar o primeiro item de um vetor chamado "Produtos" em </a:t>
            </a:r>
            <a:r>
              <a:rPr lang="pt-BR" sz="4000" dirty="0" err="1"/>
              <a:t>JavaScript</a:t>
            </a:r>
            <a:r>
              <a:rPr lang="pt-BR" sz="4000" dirty="0"/>
              <a:t>? </a:t>
            </a:r>
          </a:p>
          <a:p>
            <a:pPr marL="228600" indent="0"/>
            <a:r>
              <a:rPr lang="pt-BR" sz="4000" dirty="0">
                <a:highlight>
                  <a:srgbClr val="FFFF00"/>
                </a:highlight>
              </a:rPr>
              <a:t>a) Produtos[0] </a:t>
            </a:r>
          </a:p>
          <a:p>
            <a:pPr marL="228600" indent="0"/>
            <a:r>
              <a:rPr lang="pt-BR" sz="4000" dirty="0" err="1"/>
              <a:t>b</a:t>
            </a:r>
            <a:r>
              <a:rPr lang="pt-BR" sz="4000" dirty="0"/>
              <a:t>) Produtos[1] </a:t>
            </a:r>
          </a:p>
          <a:p>
            <a:pPr marL="228600" indent="0"/>
            <a:r>
              <a:rPr lang="pt-BR" sz="4000" dirty="0" err="1"/>
              <a:t>c</a:t>
            </a:r>
            <a:r>
              <a:rPr lang="pt-BR" sz="4000" dirty="0"/>
              <a:t>) Produtos[2] </a:t>
            </a:r>
          </a:p>
          <a:p>
            <a:pPr marL="228600" indent="0"/>
            <a:r>
              <a:rPr lang="pt-BR" sz="4000" dirty="0" err="1"/>
              <a:t>d</a:t>
            </a:r>
            <a:r>
              <a:rPr lang="pt-BR" sz="4000" dirty="0"/>
              <a:t>) Produtos[3]</a:t>
            </a:r>
          </a:p>
        </p:txBody>
      </p:sp>
    </p:spTree>
    <p:extLst>
      <p:ext uri="{BB962C8B-B14F-4D97-AF65-F5344CB8AC3E}">
        <p14:creationId xmlns:p14="http://schemas.microsoft.com/office/powerpoint/2010/main" val="1014709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C67562-A740-5751-12B9-A657464FF762}"/>
              </a:ext>
            </a:extLst>
          </p:cNvPr>
          <p:cNvSpPr>
            <a:spLocks noGrp="1"/>
          </p:cNvSpPr>
          <p:nvPr>
            <p:ph type="title"/>
          </p:nvPr>
        </p:nvSpPr>
        <p:spPr/>
        <p:txBody>
          <a:bodyPr/>
          <a:lstStyle/>
          <a:p>
            <a:r>
              <a:rPr lang="pt-BR" dirty="0"/>
              <a:t>PRÁTICA</a:t>
            </a:r>
          </a:p>
        </p:txBody>
      </p:sp>
      <p:sp>
        <p:nvSpPr>
          <p:cNvPr id="3" name="Espaço Reservado para Texto 2">
            <a:extLst>
              <a:ext uri="{FF2B5EF4-FFF2-40B4-BE49-F238E27FC236}">
                <a16:creationId xmlns:a16="http://schemas.microsoft.com/office/drawing/2014/main" id="{1E963ECD-64B8-9AB4-CABD-E97827219255}"/>
              </a:ext>
            </a:extLst>
          </p:cNvPr>
          <p:cNvSpPr>
            <a:spLocks noGrp="1"/>
          </p:cNvSpPr>
          <p:nvPr>
            <p:ph type="body" idx="1"/>
          </p:nvPr>
        </p:nvSpPr>
        <p:spPr/>
        <p:txBody>
          <a:bodyPr>
            <a:normAutofit fontScale="25000" lnSpcReduction="20000"/>
          </a:bodyPr>
          <a:lstStyle/>
          <a:p>
            <a:endParaRPr lang="pt-BR"/>
          </a:p>
        </p:txBody>
      </p:sp>
    </p:spTree>
    <p:extLst>
      <p:ext uri="{BB962C8B-B14F-4D97-AF65-F5344CB8AC3E}">
        <p14:creationId xmlns:p14="http://schemas.microsoft.com/office/powerpoint/2010/main" val="4255338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2"/>
          <p:cNvSpPr txBox="1">
            <a:spLocks noGrp="1"/>
          </p:cNvSpPr>
          <p:nvPr>
            <p:ph type="ctrTitle"/>
          </p:nvPr>
        </p:nvSpPr>
        <p:spPr>
          <a:xfrm>
            <a:off x="2910654" y="3993054"/>
            <a:ext cx="6359611" cy="1367246"/>
          </a:xfrm>
          <a:prstGeom prst="rect">
            <a:avLst/>
          </a:prstGeom>
          <a:noFill/>
          <a:ln>
            <a:noFill/>
          </a:ln>
          <a:effectLst>
            <a:outerShdw blurRad="50800" dist="38100" dir="8100000" algn="tr" rotWithShape="0">
              <a:srgbClr val="000000">
                <a:alpha val="40000"/>
              </a:srgbClr>
            </a:outerShdw>
          </a:effectLst>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lt1"/>
              </a:buClr>
              <a:buSzPts val="3000"/>
              <a:buFont typeface="Calibri"/>
              <a:buNone/>
            </a:pPr>
            <a:r>
              <a:rPr lang="pt-BR" sz="3600" dirty="0"/>
              <a:t>Programação Front-</a:t>
            </a:r>
            <a:r>
              <a:rPr lang="pt-BR" sz="3600" dirty="0" err="1"/>
              <a:t>end</a:t>
            </a:r>
            <a:br>
              <a:rPr lang="pt-BR" sz="3600" dirty="0"/>
            </a:br>
            <a:r>
              <a:rPr lang="pt-BR" sz="3600" dirty="0"/>
              <a:t>Em instantes iniciaremos nossa aula</a:t>
            </a:r>
            <a:endParaRPr sz="3600" dirty="0"/>
          </a:p>
        </p:txBody>
      </p:sp>
      <p:sp>
        <p:nvSpPr>
          <p:cNvPr id="78" name="Google Shape;78;p2"/>
          <p:cNvSpPr txBox="1">
            <a:spLocks noGrp="1"/>
          </p:cNvSpPr>
          <p:nvPr>
            <p:ph type="body" idx="1"/>
          </p:nvPr>
        </p:nvSpPr>
        <p:spPr>
          <a:xfrm>
            <a:off x="3253946" y="5770493"/>
            <a:ext cx="5659395" cy="671495"/>
          </a:xfrm>
          <a:prstGeom prst="rect">
            <a:avLst/>
          </a:prstGeom>
          <a:noFill/>
          <a:ln>
            <a:noFill/>
          </a:ln>
        </p:spPr>
        <p:txBody>
          <a:bodyPr spcFirstLastPara="1" wrap="square" lIns="91425" tIns="45700" rIns="91425" bIns="45700" anchor="ctr" anchorCtr="0">
            <a:normAutofit fontScale="92500"/>
          </a:bodyPr>
          <a:lstStyle/>
          <a:p>
            <a:pPr marL="0" lvl="0" indent="0" algn="ctr" rtl="0">
              <a:lnSpc>
                <a:spcPct val="90000"/>
              </a:lnSpc>
              <a:spcBef>
                <a:spcPts val="0"/>
              </a:spcBef>
              <a:spcAft>
                <a:spcPts val="0"/>
              </a:spcAft>
              <a:buClr>
                <a:srgbClr val="3D77A4"/>
              </a:buClr>
              <a:buSzPts val="1600"/>
              <a:buNone/>
            </a:pPr>
            <a:r>
              <a:rPr lang="pt-BR" sz="4000" dirty="0"/>
              <a:t>Professor João </a:t>
            </a:r>
            <a:r>
              <a:rPr lang="pt-BR" sz="4000" dirty="0" err="1"/>
              <a:t>Choma</a:t>
            </a:r>
            <a:r>
              <a:rPr lang="pt-BR" sz="4000" dirty="0"/>
              <a:t> Neto</a:t>
            </a:r>
            <a:endParaRPr sz="4000" dirty="0"/>
          </a:p>
        </p:txBody>
      </p:sp>
      <p:pic>
        <p:nvPicPr>
          <p:cNvPr id="3" name="Imagem 2" descr="Homem de terno e gravata&#10;&#10;Descrição gerada automaticamente">
            <a:extLst>
              <a:ext uri="{FF2B5EF4-FFF2-40B4-BE49-F238E27FC236}">
                <a16:creationId xmlns:a16="http://schemas.microsoft.com/office/drawing/2014/main" id="{CA9FC365-DABE-F442-B876-A068B0570B39}"/>
              </a:ext>
            </a:extLst>
          </p:cNvPr>
          <p:cNvPicPr>
            <a:picLocks noChangeAspect="1"/>
          </p:cNvPicPr>
          <p:nvPr/>
        </p:nvPicPr>
        <p:blipFill>
          <a:blip r:embed="rId3"/>
          <a:stretch>
            <a:fillRect/>
          </a:stretch>
        </p:blipFill>
        <p:spPr>
          <a:xfrm>
            <a:off x="291084" y="3429000"/>
            <a:ext cx="2514600" cy="25146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27B8A91D-ED83-1266-EEF8-99BD74832EFA}"/>
              </a:ext>
            </a:extLst>
          </p:cNvPr>
          <p:cNvSpPr>
            <a:spLocks noGrp="1"/>
          </p:cNvSpPr>
          <p:nvPr>
            <p:ph type="body" idx="1"/>
          </p:nvPr>
        </p:nvSpPr>
        <p:spPr>
          <a:xfrm>
            <a:off x="291828" y="241301"/>
            <a:ext cx="11758210" cy="5764636"/>
          </a:xfrm>
        </p:spPr>
        <p:txBody>
          <a:bodyPr>
            <a:normAutofit fontScale="92500" lnSpcReduction="20000"/>
          </a:bodyPr>
          <a:lstStyle/>
          <a:p>
            <a:pPr marL="228600" indent="0"/>
            <a:r>
              <a:rPr lang="pt-BR" sz="4000" dirty="0"/>
              <a:t>6. (LIÇÃO 12) No contexto da manipulação de vetores (</a:t>
            </a:r>
            <a:r>
              <a:rPr lang="pt-BR" sz="4000" dirty="0" err="1"/>
              <a:t>arrays</a:t>
            </a:r>
            <a:r>
              <a:rPr lang="pt-BR" sz="4000" dirty="0"/>
              <a:t>) em </a:t>
            </a:r>
            <a:r>
              <a:rPr lang="pt-BR" sz="4000" dirty="0" err="1"/>
              <a:t>JavaScript</a:t>
            </a:r>
            <a:r>
              <a:rPr lang="pt-BR" sz="4000" dirty="0"/>
              <a:t>, qual das alternativas abaixo apresenta um método que não corresponde à operação descrita corretamente? </a:t>
            </a:r>
          </a:p>
          <a:p>
            <a:pPr marL="228600" indent="0"/>
            <a:r>
              <a:rPr lang="pt-BR" sz="4000" dirty="0"/>
              <a:t>a) </a:t>
            </a:r>
            <a:r>
              <a:rPr lang="pt-BR" sz="4000" dirty="0" err="1"/>
              <a:t>push</a:t>
            </a:r>
            <a:r>
              <a:rPr lang="pt-BR" sz="4000" dirty="0"/>
              <a:t>(): Adiciona um elemento no final do vetor. </a:t>
            </a:r>
          </a:p>
          <a:p>
            <a:pPr marL="228600" indent="0"/>
            <a:r>
              <a:rPr lang="pt-BR" sz="4000" dirty="0" err="1"/>
              <a:t>b</a:t>
            </a:r>
            <a:r>
              <a:rPr lang="pt-BR" sz="4000" dirty="0"/>
              <a:t>) </a:t>
            </a:r>
            <a:r>
              <a:rPr lang="pt-BR" sz="4000" dirty="0" err="1"/>
              <a:t>unshift</a:t>
            </a:r>
            <a:r>
              <a:rPr lang="pt-BR" sz="4000" dirty="0"/>
              <a:t>(): Adiciona um elemento no início do vetor e desloca os itens existentes uma posição abaixo. </a:t>
            </a:r>
          </a:p>
          <a:p>
            <a:pPr marL="228600" indent="0"/>
            <a:r>
              <a:rPr lang="pt-BR" sz="4000" dirty="0" err="1"/>
              <a:t>c</a:t>
            </a:r>
            <a:r>
              <a:rPr lang="pt-BR" sz="4000" dirty="0"/>
              <a:t>) shift(): Remove o primeiro elemento do vetor e desloca os itens existentes uma posição acima. </a:t>
            </a:r>
          </a:p>
          <a:p>
            <a:pPr marL="228600" indent="0"/>
            <a:r>
              <a:rPr lang="pt-BR" sz="4000" dirty="0" err="1"/>
              <a:t>d</a:t>
            </a:r>
            <a:r>
              <a:rPr lang="pt-BR" sz="4000" dirty="0"/>
              <a:t>) pop(): Remove o último elemento do vetor.</a:t>
            </a:r>
          </a:p>
        </p:txBody>
      </p:sp>
    </p:spTree>
    <p:extLst>
      <p:ext uri="{BB962C8B-B14F-4D97-AF65-F5344CB8AC3E}">
        <p14:creationId xmlns:p14="http://schemas.microsoft.com/office/powerpoint/2010/main" val="353690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27B8A91D-ED83-1266-EEF8-99BD74832EFA}"/>
              </a:ext>
            </a:extLst>
          </p:cNvPr>
          <p:cNvSpPr>
            <a:spLocks noGrp="1"/>
          </p:cNvSpPr>
          <p:nvPr>
            <p:ph type="body" idx="1"/>
          </p:nvPr>
        </p:nvSpPr>
        <p:spPr>
          <a:xfrm>
            <a:off x="291828" y="241301"/>
            <a:ext cx="11758210" cy="5764636"/>
          </a:xfrm>
        </p:spPr>
        <p:txBody>
          <a:bodyPr>
            <a:normAutofit fontScale="92500" lnSpcReduction="20000"/>
          </a:bodyPr>
          <a:lstStyle/>
          <a:p>
            <a:pPr marL="228600" indent="0"/>
            <a:r>
              <a:rPr lang="pt-BR" sz="4000" dirty="0"/>
              <a:t>6. (LIÇÃO 12) No contexto da manipulação de vetores (</a:t>
            </a:r>
            <a:r>
              <a:rPr lang="pt-BR" sz="4000" dirty="0" err="1"/>
              <a:t>arrays</a:t>
            </a:r>
            <a:r>
              <a:rPr lang="pt-BR" sz="4000" dirty="0"/>
              <a:t>) em </a:t>
            </a:r>
            <a:r>
              <a:rPr lang="pt-BR" sz="4000" dirty="0" err="1"/>
              <a:t>JavaScript</a:t>
            </a:r>
            <a:r>
              <a:rPr lang="pt-BR" sz="4000" dirty="0"/>
              <a:t>, qual das alternativas abaixo apresenta um método que não corresponde à operação descrita corretamente? </a:t>
            </a:r>
          </a:p>
          <a:p>
            <a:pPr marL="228600" indent="0"/>
            <a:r>
              <a:rPr lang="pt-BR" sz="4000" dirty="0"/>
              <a:t>a) </a:t>
            </a:r>
            <a:r>
              <a:rPr lang="pt-BR" sz="4000" dirty="0" err="1"/>
              <a:t>push</a:t>
            </a:r>
            <a:r>
              <a:rPr lang="pt-BR" sz="4000" dirty="0"/>
              <a:t>(): Adiciona um elemento no final do vetor. </a:t>
            </a:r>
          </a:p>
          <a:p>
            <a:pPr marL="228600" indent="0"/>
            <a:r>
              <a:rPr lang="pt-BR" sz="4000" dirty="0" err="1"/>
              <a:t>b</a:t>
            </a:r>
            <a:r>
              <a:rPr lang="pt-BR" sz="4000" dirty="0"/>
              <a:t>) </a:t>
            </a:r>
            <a:r>
              <a:rPr lang="pt-BR" sz="4000" dirty="0" err="1"/>
              <a:t>unshift</a:t>
            </a:r>
            <a:r>
              <a:rPr lang="pt-BR" sz="4000" dirty="0"/>
              <a:t>(): Adiciona um elemento no início do vetor e desloca os itens existentes uma posição abaixo. </a:t>
            </a:r>
          </a:p>
          <a:p>
            <a:pPr marL="228600" indent="0"/>
            <a:r>
              <a:rPr lang="pt-BR" sz="4000" dirty="0" err="1">
                <a:highlight>
                  <a:srgbClr val="FFFF00"/>
                </a:highlight>
              </a:rPr>
              <a:t>c</a:t>
            </a:r>
            <a:r>
              <a:rPr lang="pt-BR" sz="4000" dirty="0">
                <a:highlight>
                  <a:srgbClr val="FFFF00"/>
                </a:highlight>
              </a:rPr>
              <a:t>) shift(): Remove o primeiro elemento do vetor e desloca os itens existentes uma posição acima. </a:t>
            </a:r>
          </a:p>
          <a:p>
            <a:pPr marL="228600" indent="0"/>
            <a:r>
              <a:rPr lang="pt-BR" sz="4000" dirty="0" err="1"/>
              <a:t>d</a:t>
            </a:r>
            <a:r>
              <a:rPr lang="pt-BR" sz="4000" dirty="0"/>
              <a:t>) pop(): Remove o último elemento do vetor.</a:t>
            </a:r>
          </a:p>
        </p:txBody>
      </p:sp>
    </p:spTree>
    <p:extLst>
      <p:ext uri="{BB962C8B-B14F-4D97-AF65-F5344CB8AC3E}">
        <p14:creationId xmlns:p14="http://schemas.microsoft.com/office/powerpoint/2010/main" val="2327262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27B8A91D-ED83-1266-EEF8-99BD74832EFA}"/>
              </a:ext>
            </a:extLst>
          </p:cNvPr>
          <p:cNvSpPr>
            <a:spLocks noGrp="1"/>
          </p:cNvSpPr>
          <p:nvPr>
            <p:ph type="body" idx="1"/>
          </p:nvPr>
        </p:nvSpPr>
        <p:spPr>
          <a:xfrm>
            <a:off x="291828" y="241301"/>
            <a:ext cx="11758210" cy="5764636"/>
          </a:xfrm>
        </p:spPr>
        <p:txBody>
          <a:bodyPr>
            <a:normAutofit fontScale="92500"/>
          </a:bodyPr>
          <a:lstStyle/>
          <a:p>
            <a:pPr marL="228600" indent="0"/>
            <a:r>
              <a:rPr lang="pt-BR" sz="3600" dirty="0"/>
              <a:t>7. (LIÇÃO 12) Em relação aos vetores (</a:t>
            </a:r>
            <a:r>
              <a:rPr lang="pt-BR" sz="3600" dirty="0" err="1"/>
              <a:t>arrays</a:t>
            </a:r>
            <a:r>
              <a:rPr lang="pt-BR" sz="3600" dirty="0"/>
              <a:t>) em </a:t>
            </a:r>
            <a:r>
              <a:rPr lang="pt-BR" sz="3600" dirty="0" err="1"/>
              <a:t>JavaScript</a:t>
            </a:r>
            <a:r>
              <a:rPr lang="pt-BR" sz="3600" dirty="0"/>
              <a:t>, qual das alternativas abaixo contém uma afirmação INCORRETA? </a:t>
            </a:r>
          </a:p>
          <a:p>
            <a:pPr marL="228600" indent="0"/>
            <a:r>
              <a:rPr lang="pt-BR" sz="3600" dirty="0"/>
              <a:t>a) Os vetores permitem alocar uma lista de dados na memória principal do computador. </a:t>
            </a:r>
          </a:p>
          <a:p>
            <a:pPr marL="228600" indent="0"/>
            <a:r>
              <a:rPr lang="pt-BR" sz="3600" dirty="0" err="1"/>
              <a:t>b</a:t>
            </a:r>
            <a:r>
              <a:rPr lang="pt-BR" sz="3600" dirty="0"/>
              <a:t>) A propriedade </a:t>
            </a:r>
            <a:r>
              <a:rPr lang="pt-BR" sz="3600" dirty="0" err="1"/>
              <a:t>length</a:t>
            </a:r>
            <a:r>
              <a:rPr lang="pt-BR" sz="3600" dirty="0"/>
              <a:t> retorna o número de elementos do vetor. </a:t>
            </a:r>
          </a:p>
          <a:p>
            <a:pPr marL="228600" indent="0"/>
            <a:r>
              <a:rPr lang="pt-BR" sz="3600" dirty="0" err="1"/>
              <a:t>c</a:t>
            </a:r>
            <a:r>
              <a:rPr lang="pt-BR" sz="3600" dirty="0"/>
              <a:t>) Para acessar um elemento específico de um vetor, </a:t>
            </a:r>
            <a:r>
              <a:rPr lang="pt-BR" sz="3600" dirty="0" err="1"/>
              <a:t>utilizase</a:t>
            </a:r>
            <a:r>
              <a:rPr lang="pt-BR" sz="3600" dirty="0"/>
              <a:t> o índice correspondente. </a:t>
            </a:r>
          </a:p>
          <a:p>
            <a:pPr marL="228600" indent="0"/>
            <a:r>
              <a:rPr lang="pt-BR" sz="3600" dirty="0" err="1"/>
              <a:t>d</a:t>
            </a:r>
            <a:r>
              <a:rPr lang="pt-BR" sz="3600" dirty="0"/>
              <a:t>) É possível criar vetores com valores de tipos diferentes em </a:t>
            </a:r>
            <a:r>
              <a:rPr lang="pt-BR" sz="3600" dirty="0" err="1"/>
              <a:t>JavaScript</a:t>
            </a:r>
            <a:r>
              <a:rPr lang="pt-BR" sz="3600" dirty="0"/>
              <a:t>.</a:t>
            </a:r>
            <a:endParaRPr lang="pt-BR" sz="4400" dirty="0"/>
          </a:p>
        </p:txBody>
      </p:sp>
    </p:spTree>
    <p:extLst>
      <p:ext uri="{BB962C8B-B14F-4D97-AF65-F5344CB8AC3E}">
        <p14:creationId xmlns:p14="http://schemas.microsoft.com/office/powerpoint/2010/main" val="1498874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27B8A91D-ED83-1266-EEF8-99BD74832EFA}"/>
              </a:ext>
            </a:extLst>
          </p:cNvPr>
          <p:cNvSpPr>
            <a:spLocks noGrp="1"/>
          </p:cNvSpPr>
          <p:nvPr>
            <p:ph type="body" idx="1"/>
          </p:nvPr>
        </p:nvSpPr>
        <p:spPr>
          <a:xfrm>
            <a:off x="291828" y="241301"/>
            <a:ext cx="11758210" cy="5764636"/>
          </a:xfrm>
        </p:spPr>
        <p:txBody>
          <a:bodyPr>
            <a:normAutofit/>
          </a:bodyPr>
          <a:lstStyle/>
          <a:p>
            <a:pPr marL="228600" indent="0"/>
            <a:r>
              <a:rPr lang="pt-BR" sz="3200" dirty="0"/>
              <a:t>7. (LIÇÃO 12) Em relação aos vetores (</a:t>
            </a:r>
            <a:r>
              <a:rPr lang="pt-BR" sz="3200" dirty="0" err="1"/>
              <a:t>arrays</a:t>
            </a:r>
            <a:r>
              <a:rPr lang="pt-BR" sz="3200" dirty="0"/>
              <a:t>) em </a:t>
            </a:r>
            <a:r>
              <a:rPr lang="pt-BR" sz="3200" dirty="0" err="1"/>
              <a:t>JavaScript</a:t>
            </a:r>
            <a:r>
              <a:rPr lang="pt-BR" sz="3200" dirty="0"/>
              <a:t>, qual das alternativas abaixo contém uma afirmação INCORRETA? </a:t>
            </a:r>
          </a:p>
          <a:p>
            <a:pPr marL="228600" indent="0"/>
            <a:r>
              <a:rPr lang="pt-BR" sz="3200" dirty="0"/>
              <a:t>a) Os vetores permitem alocar uma lista de dados na memória principal do computador. </a:t>
            </a:r>
          </a:p>
          <a:p>
            <a:pPr marL="228600" indent="0"/>
            <a:r>
              <a:rPr lang="pt-BR" sz="3200" dirty="0" err="1"/>
              <a:t>b</a:t>
            </a:r>
            <a:r>
              <a:rPr lang="pt-BR" sz="3200" dirty="0"/>
              <a:t>) A propriedade </a:t>
            </a:r>
            <a:r>
              <a:rPr lang="pt-BR" sz="3200" dirty="0" err="1"/>
              <a:t>length</a:t>
            </a:r>
            <a:r>
              <a:rPr lang="pt-BR" sz="3200" dirty="0"/>
              <a:t> retorna o número de elementos do vetor. </a:t>
            </a:r>
          </a:p>
          <a:p>
            <a:pPr marL="228600" indent="0"/>
            <a:r>
              <a:rPr lang="pt-BR" sz="3200" dirty="0" err="1"/>
              <a:t>c</a:t>
            </a:r>
            <a:r>
              <a:rPr lang="pt-BR" sz="3200" dirty="0"/>
              <a:t>) Para acessar um elemento específico de um vetor, </a:t>
            </a:r>
            <a:r>
              <a:rPr lang="pt-BR" sz="3200" dirty="0" err="1"/>
              <a:t>utilizase</a:t>
            </a:r>
            <a:r>
              <a:rPr lang="pt-BR" sz="3200" dirty="0"/>
              <a:t> o índice correspondente. </a:t>
            </a:r>
          </a:p>
          <a:p>
            <a:pPr marL="228600" indent="0"/>
            <a:r>
              <a:rPr lang="pt-BR" sz="3200" dirty="0" err="1">
                <a:highlight>
                  <a:srgbClr val="FFFF00"/>
                </a:highlight>
              </a:rPr>
              <a:t>d</a:t>
            </a:r>
            <a:r>
              <a:rPr lang="pt-BR" sz="3200" dirty="0">
                <a:highlight>
                  <a:srgbClr val="FFFF00"/>
                </a:highlight>
              </a:rPr>
              <a:t>) É possível criar vetores com valores de tipos diferentes em </a:t>
            </a:r>
            <a:r>
              <a:rPr lang="pt-BR" sz="3200" dirty="0" err="1">
                <a:highlight>
                  <a:srgbClr val="FFFF00"/>
                </a:highlight>
              </a:rPr>
              <a:t>JavaScript</a:t>
            </a:r>
            <a:r>
              <a:rPr lang="pt-BR" sz="3200" dirty="0">
                <a:highlight>
                  <a:srgbClr val="FFFF00"/>
                </a:highlight>
              </a:rPr>
              <a:t>.</a:t>
            </a:r>
            <a:endParaRPr lang="pt-BR" sz="4000" dirty="0">
              <a:highlight>
                <a:srgbClr val="FFFF00"/>
              </a:highlight>
            </a:endParaRPr>
          </a:p>
        </p:txBody>
      </p:sp>
    </p:spTree>
    <p:extLst>
      <p:ext uri="{BB962C8B-B14F-4D97-AF65-F5344CB8AC3E}">
        <p14:creationId xmlns:p14="http://schemas.microsoft.com/office/powerpoint/2010/main" val="3856309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27B8A91D-ED83-1266-EEF8-99BD74832EFA}"/>
              </a:ext>
            </a:extLst>
          </p:cNvPr>
          <p:cNvSpPr>
            <a:spLocks noGrp="1"/>
          </p:cNvSpPr>
          <p:nvPr>
            <p:ph type="body" idx="1"/>
          </p:nvPr>
        </p:nvSpPr>
        <p:spPr>
          <a:xfrm>
            <a:off x="291828" y="241301"/>
            <a:ext cx="11758210" cy="5764636"/>
          </a:xfrm>
        </p:spPr>
        <p:txBody>
          <a:bodyPr>
            <a:normAutofit/>
          </a:bodyPr>
          <a:lstStyle/>
          <a:p>
            <a:pPr marL="228600" indent="0"/>
            <a:r>
              <a:rPr lang="pt-BR" sz="4000" dirty="0"/>
              <a:t>8. (LIÇÃO 13) Qual método é utilizado para obter a posição de um caractere em uma </a:t>
            </a:r>
            <a:r>
              <a:rPr lang="pt-BR" sz="4000" dirty="0" err="1"/>
              <a:t>string</a:t>
            </a:r>
            <a:r>
              <a:rPr lang="pt-BR" sz="4000" dirty="0"/>
              <a:t>? </a:t>
            </a:r>
          </a:p>
          <a:p>
            <a:pPr marL="228600" indent="0"/>
            <a:r>
              <a:rPr lang="pt-BR" sz="4000" dirty="0"/>
              <a:t>a) </a:t>
            </a:r>
            <a:r>
              <a:rPr lang="pt-BR" sz="4000" dirty="0" err="1"/>
              <a:t>indexOf</a:t>
            </a:r>
            <a:r>
              <a:rPr lang="pt-BR" sz="4000" dirty="0"/>
              <a:t>() </a:t>
            </a:r>
          </a:p>
          <a:p>
            <a:pPr marL="228600" indent="0"/>
            <a:r>
              <a:rPr lang="pt-BR" sz="4000" dirty="0" err="1"/>
              <a:t>b</a:t>
            </a:r>
            <a:r>
              <a:rPr lang="pt-BR" sz="4000" dirty="0"/>
              <a:t>) split() </a:t>
            </a:r>
          </a:p>
          <a:p>
            <a:pPr marL="228600" indent="0"/>
            <a:r>
              <a:rPr lang="pt-BR" sz="4000" dirty="0" err="1"/>
              <a:t>c</a:t>
            </a:r>
            <a:r>
              <a:rPr lang="pt-BR" sz="4000" dirty="0"/>
              <a:t>) </a:t>
            </a:r>
            <a:r>
              <a:rPr lang="pt-BR" sz="4000" dirty="0" err="1"/>
              <a:t>charAt</a:t>
            </a:r>
            <a:r>
              <a:rPr lang="pt-BR" sz="4000" dirty="0"/>
              <a:t>()</a:t>
            </a:r>
          </a:p>
          <a:p>
            <a:pPr marL="228600" indent="0"/>
            <a:r>
              <a:rPr lang="pt-BR" sz="4000" dirty="0" err="1"/>
              <a:t>d</a:t>
            </a:r>
            <a:r>
              <a:rPr lang="pt-BR" sz="4000" dirty="0"/>
              <a:t>) </a:t>
            </a:r>
            <a:r>
              <a:rPr lang="pt-BR" sz="4000" dirty="0" err="1"/>
              <a:t>length</a:t>
            </a:r>
            <a:r>
              <a:rPr lang="pt-BR" sz="4000" dirty="0"/>
              <a:t>()</a:t>
            </a:r>
            <a:endParaRPr lang="pt-BR" sz="4800" dirty="0">
              <a:highlight>
                <a:srgbClr val="FFFF00"/>
              </a:highlight>
            </a:endParaRPr>
          </a:p>
        </p:txBody>
      </p:sp>
    </p:spTree>
    <p:extLst>
      <p:ext uri="{BB962C8B-B14F-4D97-AF65-F5344CB8AC3E}">
        <p14:creationId xmlns:p14="http://schemas.microsoft.com/office/powerpoint/2010/main" val="294720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27B8A91D-ED83-1266-EEF8-99BD74832EFA}"/>
              </a:ext>
            </a:extLst>
          </p:cNvPr>
          <p:cNvSpPr>
            <a:spLocks noGrp="1"/>
          </p:cNvSpPr>
          <p:nvPr>
            <p:ph type="body" idx="1"/>
          </p:nvPr>
        </p:nvSpPr>
        <p:spPr>
          <a:xfrm>
            <a:off x="291828" y="241301"/>
            <a:ext cx="11758210" cy="5764636"/>
          </a:xfrm>
        </p:spPr>
        <p:txBody>
          <a:bodyPr>
            <a:normAutofit/>
          </a:bodyPr>
          <a:lstStyle/>
          <a:p>
            <a:pPr marL="228600" indent="0"/>
            <a:r>
              <a:rPr lang="pt-BR" sz="4000" dirty="0"/>
              <a:t>8. (LIÇÃO 13) Qual método é utilizado para obter a posição de um caractere em uma </a:t>
            </a:r>
            <a:r>
              <a:rPr lang="pt-BR" sz="4000" dirty="0" err="1"/>
              <a:t>string</a:t>
            </a:r>
            <a:r>
              <a:rPr lang="pt-BR" sz="4000" dirty="0"/>
              <a:t>? </a:t>
            </a:r>
          </a:p>
          <a:p>
            <a:pPr marL="228600" indent="0"/>
            <a:r>
              <a:rPr lang="pt-BR" sz="4000" dirty="0">
                <a:highlight>
                  <a:srgbClr val="FFFF00"/>
                </a:highlight>
              </a:rPr>
              <a:t>a) </a:t>
            </a:r>
            <a:r>
              <a:rPr lang="pt-BR" sz="4000" dirty="0" err="1">
                <a:highlight>
                  <a:srgbClr val="FFFF00"/>
                </a:highlight>
              </a:rPr>
              <a:t>indexOf</a:t>
            </a:r>
            <a:r>
              <a:rPr lang="pt-BR" sz="4000" dirty="0">
                <a:highlight>
                  <a:srgbClr val="FFFF00"/>
                </a:highlight>
              </a:rPr>
              <a:t>() </a:t>
            </a:r>
          </a:p>
          <a:p>
            <a:pPr marL="228600" indent="0"/>
            <a:r>
              <a:rPr lang="pt-BR" sz="4000" dirty="0" err="1"/>
              <a:t>b</a:t>
            </a:r>
            <a:r>
              <a:rPr lang="pt-BR" sz="4000" dirty="0"/>
              <a:t>) split() </a:t>
            </a:r>
          </a:p>
          <a:p>
            <a:pPr marL="228600" indent="0"/>
            <a:r>
              <a:rPr lang="pt-BR" sz="4000" dirty="0" err="1"/>
              <a:t>c</a:t>
            </a:r>
            <a:r>
              <a:rPr lang="pt-BR" sz="4000" dirty="0"/>
              <a:t>) </a:t>
            </a:r>
            <a:r>
              <a:rPr lang="pt-BR" sz="4000" dirty="0" err="1"/>
              <a:t>charAt</a:t>
            </a:r>
            <a:r>
              <a:rPr lang="pt-BR" sz="4000" dirty="0"/>
              <a:t>()</a:t>
            </a:r>
          </a:p>
          <a:p>
            <a:pPr marL="228600" indent="0"/>
            <a:r>
              <a:rPr lang="pt-BR" sz="4000" dirty="0" err="1"/>
              <a:t>d</a:t>
            </a:r>
            <a:r>
              <a:rPr lang="pt-BR" sz="4000" dirty="0"/>
              <a:t>) </a:t>
            </a:r>
            <a:r>
              <a:rPr lang="pt-BR" sz="4000" dirty="0" err="1"/>
              <a:t>length</a:t>
            </a:r>
            <a:r>
              <a:rPr lang="pt-BR" sz="4000" dirty="0"/>
              <a:t>()</a:t>
            </a:r>
            <a:endParaRPr lang="pt-BR" sz="4800" dirty="0">
              <a:highlight>
                <a:srgbClr val="FFFF00"/>
              </a:highlight>
            </a:endParaRPr>
          </a:p>
        </p:txBody>
      </p:sp>
    </p:spTree>
    <p:extLst>
      <p:ext uri="{BB962C8B-B14F-4D97-AF65-F5344CB8AC3E}">
        <p14:creationId xmlns:p14="http://schemas.microsoft.com/office/powerpoint/2010/main" val="2150017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27B8A91D-ED83-1266-EEF8-99BD74832EFA}"/>
              </a:ext>
            </a:extLst>
          </p:cNvPr>
          <p:cNvSpPr>
            <a:spLocks noGrp="1"/>
          </p:cNvSpPr>
          <p:nvPr>
            <p:ph type="body" idx="1"/>
          </p:nvPr>
        </p:nvSpPr>
        <p:spPr>
          <a:xfrm>
            <a:off x="291828" y="241301"/>
            <a:ext cx="11758210" cy="5764636"/>
          </a:xfrm>
        </p:spPr>
        <p:txBody>
          <a:bodyPr>
            <a:normAutofit/>
          </a:bodyPr>
          <a:lstStyle/>
          <a:p>
            <a:pPr marL="228600" indent="0"/>
            <a:r>
              <a:rPr lang="pt-BR" sz="4000" dirty="0"/>
              <a:t>9. (LIÇÃO 13) Qual dos exemplos abaixo NÃO utiliza manipulação de </a:t>
            </a:r>
            <a:r>
              <a:rPr lang="pt-BR" sz="4000" dirty="0" err="1"/>
              <a:t>strings</a:t>
            </a:r>
            <a:r>
              <a:rPr lang="pt-BR" sz="4000" dirty="0"/>
              <a:t>? </a:t>
            </a:r>
          </a:p>
          <a:p>
            <a:pPr marL="228600" indent="0"/>
            <a:r>
              <a:rPr lang="pt-BR" sz="4000" dirty="0"/>
              <a:t>a) Validar campos obrigatórios em formulários. </a:t>
            </a:r>
          </a:p>
          <a:p>
            <a:pPr marL="228600" indent="0"/>
            <a:r>
              <a:rPr lang="pt-BR" sz="4000" dirty="0" err="1"/>
              <a:t>b</a:t>
            </a:r>
            <a:r>
              <a:rPr lang="pt-BR" sz="4000" dirty="0"/>
              <a:t>) Gerar e-mails corporativos e institucionais. </a:t>
            </a:r>
          </a:p>
          <a:p>
            <a:pPr marL="228600" indent="0"/>
            <a:r>
              <a:rPr lang="pt-BR" sz="4000" dirty="0" err="1"/>
              <a:t>c</a:t>
            </a:r>
            <a:r>
              <a:rPr lang="pt-BR" sz="4000" dirty="0"/>
              <a:t>) Validar senhas de usuários. </a:t>
            </a:r>
          </a:p>
          <a:p>
            <a:pPr marL="228600" indent="0"/>
            <a:r>
              <a:rPr lang="pt-BR" sz="4000" dirty="0" err="1">
                <a:highlight>
                  <a:srgbClr val="FFFF00"/>
                </a:highlight>
              </a:rPr>
              <a:t>d</a:t>
            </a:r>
            <a:r>
              <a:rPr lang="pt-BR" sz="4000" dirty="0">
                <a:highlight>
                  <a:srgbClr val="FFFF00"/>
                </a:highlight>
              </a:rPr>
              <a:t>) Realizar operações com vetores.</a:t>
            </a:r>
            <a:endParaRPr lang="pt-BR" sz="4800" dirty="0">
              <a:highlight>
                <a:srgbClr val="FFFF00"/>
              </a:highlight>
            </a:endParaRPr>
          </a:p>
        </p:txBody>
      </p:sp>
    </p:spTree>
    <p:extLst>
      <p:ext uri="{BB962C8B-B14F-4D97-AF65-F5344CB8AC3E}">
        <p14:creationId xmlns:p14="http://schemas.microsoft.com/office/powerpoint/2010/main" val="2835671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27B8A91D-ED83-1266-EEF8-99BD74832EFA}"/>
              </a:ext>
            </a:extLst>
          </p:cNvPr>
          <p:cNvSpPr>
            <a:spLocks noGrp="1"/>
          </p:cNvSpPr>
          <p:nvPr>
            <p:ph type="body" idx="1"/>
          </p:nvPr>
        </p:nvSpPr>
        <p:spPr>
          <a:xfrm>
            <a:off x="291828" y="241301"/>
            <a:ext cx="11758210" cy="5764636"/>
          </a:xfrm>
        </p:spPr>
        <p:txBody>
          <a:bodyPr>
            <a:normAutofit/>
          </a:bodyPr>
          <a:lstStyle/>
          <a:p>
            <a:pPr marL="228600" indent="0"/>
            <a:r>
              <a:rPr lang="pt-BR" sz="4000" dirty="0"/>
              <a:t>10. (LIÇÃO 13) Qual propriedade é utilizada para obter o tamanho de um vetor? </a:t>
            </a:r>
          </a:p>
          <a:p>
            <a:pPr marL="228600" indent="0"/>
            <a:r>
              <a:rPr lang="pt-BR" sz="4000" dirty="0"/>
              <a:t>a) </a:t>
            </a:r>
            <a:r>
              <a:rPr lang="pt-BR" sz="4000" dirty="0" err="1"/>
              <a:t>indexOf</a:t>
            </a:r>
            <a:r>
              <a:rPr lang="pt-BR" sz="4000" dirty="0"/>
              <a:t>() </a:t>
            </a:r>
          </a:p>
          <a:p>
            <a:pPr marL="228600" indent="0"/>
            <a:r>
              <a:rPr lang="pt-BR" sz="4000" dirty="0" err="1"/>
              <a:t>b</a:t>
            </a:r>
            <a:r>
              <a:rPr lang="pt-BR" sz="4000" dirty="0"/>
              <a:t>) split() </a:t>
            </a:r>
          </a:p>
          <a:p>
            <a:pPr marL="228600" indent="0"/>
            <a:r>
              <a:rPr lang="pt-BR" sz="4000" dirty="0" err="1"/>
              <a:t>c</a:t>
            </a:r>
            <a:r>
              <a:rPr lang="pt-BR" sz="4000" dirty="0"/>
              <a:t>) </a:t>
            </a:r>
            <a:r>
              <a:rPr lang="pt-BR" sz="4000" dirty="0" err="1"/>
              <a:t>charAt</a:t>
            </a:r>
            <a:r>
              <a:rPr lang="pt-BR" sz="4000" dirty="0"/>
              <a:t>() </a:t>
            </a:r>
          </a:p>
          <a:p>
            <a:pPr marL="228600" indent="0"/>
            <a:r>
              <a:rPr lang="pt-BR" sz="4000" dirty="0" err="1"/>
              <a:t>d</a:t>
            </a:r>
            <a:r>
              <a:rPr lang="pt-BR" sz="4000" dirty="0"/>
              <a:t>) </a:t>
            </a:r>
            <a:r>
              <a:rPr lang="pt-BR" sz="4000" dirty="0" err="1"/>
              <a:t>length</a:t>
            </a:r>
            <a:r>
              <a:rPr lang="pt-BR" sz="4000" dirty="0"/>
              <a:t>()</a:t>
            </a:r>
            <a:endParaRPr lang="pt-BR" sz="4800" dirty="0">
              <a:highlight>
                <a:srgbClr val="FFFF00"/>
              </a:highlight>
            </a:endParaRPr>
          </a:p>
        </p:txBody>
      </p:sp>
    </p:spTree>
    <p:extLst>
      <p:ext uri="{BB962C8B-B14F-4D97-AF65-F5344CB8AC3E}">
        <p14:creationId xmlns:p14="http://schemas.microsoft.com/office/powerpoint/2010/main" val="4182282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27B8A91D-ED83-1266-EEF8-99BD74832EFA}"/>
              </a:ext>
            </a:extLst>
          </p:cNvPr>
          <p:cNvSpPr>
            <a:spLocks noGrp="1"/>
          </p:cNvSpPr>
          <p:nvPr>
            <p:ph type="body" idx="1"/>
          </p:nvPr>
        </p:nvSpPr>
        <p:spPr>
          <a:xfrm>
            <a:off x="291828" y="241301"/>
            <a:ext cx="11758210" cy="5764636"/>
          </a:xfrm>
        </p:spPr>
        <p:txBody>
          <a:bodyPr>
            <a:normAutofit/>
          </a:bodyPr>
          <a:lstStyle/>
          <a:p>
            <a:pPr marL="228600" indent="0"/>
            <a:r>
              <a:rPr lang="pt-BR" sz="4000" dirty="0"/>
              <a:t>10. (LIÇÃO 13) Qual propriedade é utilizada para obter o tamanho de um vetor? </a:t>
            </a:r>
          </a:p>
          <a:p>
            <a:pPr marL="228600" indent="0"/>
            <a:r>
              <a:rPr lang="pt-BR" sz="4000" dirty="0"/>
              <a:t>a) </a:t>
            </a:r>
            <a:r>
              <a:rPr lang="pt-BR" sz="4000" dirty="0" err="1"/>
              <a:t>indexOf</a:t>
            </a:r>
            <a:r>
              <a:rPr lang="pt-BR" sz="4000" dirty="0"/>
              <a:t>() </a:t>
            </a:r>
          </a:p>
          <a:p>
            <a:pPr marL="228600" indent="0"/>
            <a:r>
              <a:rPr lang="pt-BR" sz="4000" dirty="0" err="1"/>
              <a:t>b</a:t>
            </a:r>
            <a:r>
              <a:rPr lang="pt-BR" sz="4000" dirty="0"/>
              <a:t>) split() </a:t>
            </a:r>
          </a:p>
          <a:p>
            <a:pPr marL="228600" indent="0"/>
            <a:r>
              <a:rPr lang="pt-BR" sz="4000" dirty="0" err="1"/>
              <a:t>c</a:t>
            </a:r>
            <a:r>
              <a:rPr lang="pt-BR" sz="4000" dirty="0"/>
              <a:t>) </a:t>
            </a:r>
            <a:r>
              <a:rPr lang="pt-BR" sz="4000" dirty="0" err="1"/>
              <a:t>charAt</a:t>
            </a:r>
            <a:r>
              <a:rPr lang="pt-BR" sz="4000" dirty="0"/>
              <a:t>() </a:t>
            </a:r>
          </a:p>
          <a:p>
            <a:pPr marL="228600" indent="0"/>
            <a:r>
              <a:rPr lang="pt-BR" sz="4000" dirty="0" err="1">
                <a:highlight>
                  <a:srgbClr val="FFFF00"/>
                </a:highlight>
              </a:rPr>
              <a:t>d</a:t>
            </a:r>
            <a:r>
              <a:rPr lang="pt-BR" sz="4000" dirty="0">
                <a:highlight>
                  <a:srgbClr val="FFFF00"/>
                </a:highlight>
              </a:rPr>
              <a:t>) </a:t>
            </a:r>
            <a:r>
              <a:rPr lang="pt-BR" sz="4000" dirty="0" err="1">
                <a:highlight>
                  <a:srgbClr val="FFFF00"/>
                </a:highlight>
              </a:rPr>
              <a:t>length</a:t>
            </a:r>
            <a:r>
              <a:rPr lang="pt-BR" sz="4000" dirty="0">
                <a:highlight>
                  <a:srgbClr val="FFFF00"/>
                </a:highlight>
              </a:rPr>
              <a:t>()</a:t>
            </a:r>
            <a:endParaRPr lang="pt-BR" sz="4800" dirty="0">
              <a:highlight>
                <a:srgbClr val="FFFF00"/>
              </a:highlight>
            </a:endParaRPr>
          </a:p>
        </p:txBody>
      </p:sp>
    </p:spTree>
    <p:extLst>
      <p:ext uri="{BB962C8B-B14F-4D97-AF65-F5344CB8AC3E}">
        <p14:creationId xmlns:p14="http://schemas.microsoft.com/office/powerpoint/2010/main" val="900804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C67562-A740-5751-12B9-A657464FF762}"/>
              </a:ext>
            </a:extLst>
          </p:cNvPr>
          <p:cNvSpPr>
            <a:spLocks noGrp="1"/>
          </p:cNvSpPr>
          <p:nvPr>
            <p:ph type="title"/>
          </p:nvPr>
        </p:nvSpPr>
        <p:spPr/>
        <p:txBody>
          <a:bodyPr/>
          <a:lstStyle/>
          <a:p>
            <a:r>
              <a:rPr lang="pt-BR" dirty="0"/>
              <a:t>PRÁTICA</a:t>
            </a:r>
          </a:p>
        </p:txBody>
      </p:sp>
      <p:sp>
        <p:nvSpPr>
          <p:cNvPr id="3" name="Espaço Reservado para Texto 2">
            <a:extLst>
              <a:ext uri="{FF2B5EF4-FFF2-40B4-BE49-F238E27FC236}">
                <a16:creationId xmlns:a16="http://schemas.microsoft.com/office/drawing/2014/main" id="{1E963ECD-64B8-9AB4-CABD-E97827219255}"/>
              </a:ext>
            </a:extLst>
          </p:cNvPr>
          <p:cNvSpPr>
            <a:spLocks noGrp="1"/>
          </p:cNvSpPr>
          <p:nvPr>
            <p:ph type="body" idx="1"/>
          </p:nvPr>
        </p:nvSpPr>
        <p:spPr/>
        <p:txBody>
          <a:bodyPr>
            <a:normAutofit fontScale="25000" lnSpcReduction="20000"/>
          </a:bodyPr>
          <a:lstStyle/>
          <a:p>
            <a:endParaRPr lang="pt-BR"/>
          </a:p>
        </p:txBody>
      </p:sp>
    </p:spTree>
    <p:extLst>
      <p:ext uri="{BB962C8B-B14F-4D97-AF65-F5344CB8AC3E}">
        <p14:creationId xmlns:p14="http://schemas.microsoft.com/office/powerpoint/2010/main" val="109220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BB68A2DC-FF7F-1040-BF66-C4B96FBDA6F8}"/>
              </a:ext>
            </a:extLst>
          </p:cNvPr>
          <p:cNvSpPr>
            <a:spLocks noGrp="1"/>
          </p:cNvSpPr>
          <p:nvPr>
            <p:ph type="body" idx="1"/>
          </p:nvPr>
        </p:nvSpPr>
        <p:spPr>
          <a:xfrm>
            <a:off x="1323705" y="1842992"/>
            <a:ext cx="10006904" cy="3766178"/>
          </a:xfrm>
        </p:spPr>
        <p:txBody>
          <a:bodyPr>
            <a:normAutofit/>
          </a:bodyPr>
          <a:lstStyle/>
          <a:p>
            <a:r>
              <a:rPr lang="pt-BR" sz="4000" dirty="0">
                <a:hlinkClick r:id="rId2"/>
              </a:rPr>
              <a:t>https://github.com/JoaoChoma/front-end</a:t>
            </a:r>
            <a:endParaRPr lang="pt-BR" sz="4000" dirty="0"/>
          </a:p>
          <a:p>
            <a:endParaRPr lang="pt-BR" sz="4000" dirty="0"/>
          </a:p>
        </p:txBody>
      </p:sp>
      <p:sp>
        <p:nvSpPr>
          <p:cNvPr id="3" name="Espaço Reservado para Texto 2">
            <a:extLst>
              <a:ext uri="{FF2B5EF4-FFF2-40B4-BE49-F238E27FC236}">
                <a16:creationId xmlns:a16="http://schemas.microsoft.com/office/drawing/2014/main" id="{AABF0143-D24F-C747-9388-32DE6AB7794A}"/>
              </a:ext>
            </a:extLst>
          </p:cNvPr>
          <p:cNvSpPr>
            <a:spLocks noGrp="1"/>
          </p:cNvSpPr>
          <p:nvPr>
            <p:ph type="body" idx="2"/>
          </p:nvPr>
        </p:nvSpPr>
        <p:spPr/>
        <p:txBody>
          <a:bodyPr>
            <a:normAutofit/>
          </a:bodyPr>
          <a:lstStyle/>
          <a:p>
            <a:r>
              <a:rPr lang="pt-BR" sz="4000" dirty="0"/>
              <a:t>Códigos</a:t>
            </a:r>
          </a:p>
        </p:txBody>
      </p:sp>
    </p:spTree>
    <p:extLst>
      <p:ext uri="{BB962C8B-B14F-4D97-AF65-F5344CB8AC3E}">
        <p14:creationId xmlns:p14="http://schemas.microsoft.com/office/powerpoint/2010/main" val="2449150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B4D615-68DC-C04F-BB76-6D4362CA1798}"/>
              </a:ext>
            </a:extLst>
          </p:cNvPr>
          <p:cNvSpPr>
            <a:spLocks noGrp="1"/>
          </p:cNvSpPr>
          <p:nvPr>
            <p:ph type="title"/>
          </p:nvPr>
        </p:nvSpPr>
        <p:spPr/>
        <p:txBody>
          <a:bodyPr/>
          <a:lstStyle/>
          <a:p>
            <a:r>
              <a:rPr lang="pt-BR" dirty="0" err="1"/>
              <a:t>Alura</a:t>
            </a:r>
            <a:endParaRPr lang="pt-BR" dirty="0"/>
          </a:p>
        </p:txBody>
      </p:sp>
      <p:sp>
        <p:nvSpPr>
          <p:cNvPr id="3" name="Espaço Reservado para Texto 2">
            <a:extLst>
              <a:ext uri="{FF2B5EF4-FFF2-40B4-BE49-F238E27FC236}">
                <a16:creationId xmlns:a16="http://schemas.microsoft.com/office/drawing/2014/main" id="{24356D42-B789-7B44-82AB-57895A299942}"/>
              </a:ext>
            </a:extLst>
          </p:cNvPr>
          <p:cNvSpPr>
            <a:spLocks noGrp="1"/>
          </p:cNvSpPr>
          <p:nvPr>
            <p:ph type="body" idx="1"/>
          </p:nvPr>
        </p:nvSpPr>
        <p:spPr/>
        <p:txBody>
          <a:bodyPr>
            <a:normAutofit fontScale="25000" lnSpcReduction="20000"/>
          </a:bodyPr>
          <a:lstStyle/>
          <a:p>
            <a:endParaRPr lang="pt-BR"/>
          </a:p>
        </p:txBody>
      </p:sp>
    </p:spTree>
    <p:extLst>
      <p:ext uri="{BB962C8B-B14F-4D97-AF65-F5344CB8AC3E}">
        <p14:creationId xmlns:p14="http://schemas.microsoft.com/office/powerpoint/2010/main" val="1923940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2226C2E8-C618-594F-9155-BFC5358EB7B4}"/>
              </a:ext>
            </a:extLst>
          </p:cNvPr>
          <p:cNvSpPr>
            <a:spLocks noGrp="1"/>
          </p:cNvSpPr>
          <p:nvPr>
            <p:ph type="body" idx="1"/>
          </p:nvPr>
        </p:nvSpPr>
        <p:spPr/>
        <p:txBody>
          <a:bodyPr/>
          <a:lstStyle/>
          <a:p>
            <a:r>
              <a:rPr lang="pt-BR" dirty="0">
                <a:hlinkClick r:id="rId2"/>
              </a:rPr>
              <a:t>https://cursos.alura.com.br/course/html-css-praticando-html-css</a:t>
            </a:r>
            <a:endParaRPr lang="pt-BR" dirty="0"/>
          </a:p>
        </p:txBody>
      </p:sp>
      <p:sp>
        <p:nvSpPr>
          <p:cNvPr id="3" name="Espaço Reservado para Texto 2">
            <a:extLst>
              <a:ext uri="{FF2B5EF4-FFF2-40B4-BE49-F238E27FC236}">
                <a16:creationId xmlns:a16="http://schemas.microsoft.com/office/drawing/2014/main" id="{20ADA31A-3A3F-FD44-A177-B2046B71CFA6}"/>
              </a:ext>
            </a:extLst>
          </p:cNvPr>
          <p:cNvSpPr>
            <a:spLocks noGrp="1"/>
          </p:cNvSpPr>
          <p:nvPr>
            <p:ph type="body" idx="2"/>
          </p:nvPr>
        </p:nvSpPr>
        <p:spPr/>
        <p:txBody>
          <a:bodyPr/>
          <a:lstStyle/>
          <a:p>
            <a:endParaRPr lang="pt-BR"/>
          </a:p>
        </p:txBody>
      </p:sp>
    </p:spTree>
    <p:extLst>
      <p:ext uri="{BB962C8B-B14F-4D97-AF65-F5344CB8AC3E}">
        <p14:creationId xmlns:p14="http://schemas.microsoft.com/office/powerpoint/2010/main" val="1489564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229884-08F2-E845-D60C-808F56108884}"/>
              </a:ext>
            </a:extLst>
          </p:cNvPr>
          <p:cNvSpPr>
            <a:spLocks noGrp="1"/>
          </p:cNvSpPr>
          <p:nvPr>
            <p:ph type="title"/>
          </p:nvPr>
        </p:nvSpPr>
        <p:spPr/>
        <p:txBody>
          <a:bodyPr/>
          <a:lstStyle/>
          <a:p>
            <a:endParaRPr lang="pt-BR"/>
          </a:p>
        </p:txBody>
      </p:sp>
    </p:spTree>
    <p:extLst>
      <p:ext uri="{BB962C8B-B14F-4D97-AF65-F5344CB8AC3E}">
        <p14:creationId xmlns:p14="http://schemas.microsoft.com/office/powerpoint/2010/main" val="1637015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2E5DFD-1E87-E243-B513-0C9AC6364B74}"/>
              </a:ext>
            </a:extLst>
          </p:cNvPr>
          <p:cNvSpPr>
            <a:spLocks noGrp="1"/>
          </p:cNvSpPr>
          <p:nvPr>
            <p:ph type="ctrTitle"/>
          </p:nvPr>
        </p:nvSpPr>
        <p:spPr/>
        <p:txBody>
          <a:bodyPr>
            <a:normAutofit/>
          </a:bodyPr>
          <a:lstStyle/>
          <a:p>
            <a:r>
              <a:rPr lang="pt-BR" sz="4000" dirty="0"/>
              <a:t>O que nós vimos na aula passada?</a:t>
            </a:r>
          </a:p>
        </p:txBody>
      </p:sp>
      <p:sp>
        <p:nvSpPr>
          <p:cNvPr id="3" name="Espaço Reservado para Texto 2">
            <a:extLst>
              <a:ext uri="{FF2B5EF4-FFF2-40B4-BE49-F238E27FC236}">
                <a16:creationId xmlns:a16="http://schemas.microsoft.com/office/drawing/2014/main" id="{80C6242C-AD40-854C-9FB0-8EE5115D1248}"/>
              </a:ext>
            </a:extLst>
          </p:cNvPr>
          <p:cNvSpPr>
            <a:spLocks noGrp="1"/>
          </p:cNvSpPr>
          <p:nvPr>
            <p:ph type="body" idx="1"/>
          </p:nvPr>
        </p:nvSpPr>
        <p:spPr/>
        <p:txBody>
          <a:bodyPr/>
          <a:lstStyle/>
          <a:p>
            <a:endParaRPr lang="pt-BR"/>
          </a:p>
        </p:txBody>
      </p:sp>
      <p:sp>
        <p:nvSpPr>
          <p:cNvPr id="5" name="CaixaDeTexto 4">
            <a:extLst>
              <a:ext uri="{FF2B5EF4-FFF2-40B4-BE49-F238E27FC236}">
                <a16:creationId xmlns:a16="http://schemas.microsoft.com/office/drawing/2014/main" id="{69DCCE84-A659-744B-863B-8BFFD1ED4FFB}"/>
              </a:ext>
            </a:extLst>
          </p:cNvPr>
          <p:cNvSpPr txBox="1"/>
          <p:nvPr/>
        </p:nvSpPr>
        <p:spPr>
          <a:xfrm>
            <a:off x="1876003" y="1614677"/>
            <a:ext cx="8428911" cy="707886"/>
          </a:xfrm>
          <a:prstGeom prst="rect">
            <a:avLst/>
          </a:prstGeom>
          <a:noFill/>
        </p:spPr>
        <p:txBody>
          <a:bodyPr wrap="none" rtlCol="0">
            <a:spAutoFit/>
          </a:bodyPr>
          <a:lstStyle/>
          <a:p>
            <a:r>
              <a:rPr lang="pt-BR" sz="4000" dirty="0">
                <a:solidFill>
                  <a:schemeClr val="bg1"/>
                </a:solidFill>
                <a:latin typeface="Calibri" panose="020F0502020204030204" pitchFamily="34" charset="0"/>
                <a:cs typeface="Calibri" panose="020F0502020204030204" pitchFamily="34" charset="0"/>
              </a:rPr>
              <a:t>O QUE NÓS VIMOS NA AULA PASSADA?</a:t>
            </a:r>
          </a:p>
        </p:txBody>
      </p:sp>
      <p:pic>
        <p:nvPicPr>
          <p:cNvPr id="1026" name="Picture 2" descr="Como surgiu o meme do John Travolta confuso? - Canaltech">
            <a:extLst>
              <a:ext uri="{FF2B5EF4-FFF2-40B4-BE49-F238E27FC236}">
                <a16:creationId xmlns:a16="http://schemas.microsoft.com/office/drawing/2014/main" id="{935F045C-133F-3C42-8589-3D9310C944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4727" y="75396"/>
            <a:ext cx="6731461" cy="378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772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D064792-E74D-F816-772D-10E536B8E9F0}"/>
              </a:ext>
            </a:extLst>
          </p:cNvPr>
          <p:cNvSpPr>
            <a:spLocks noGrp="1"/>
          </p:cNvSpPr>
          <p:nvPr>
            <p:ph type="body" idx="1"/>
          </p:nvPr>
        </p:nvSpPr>
        <p:spPr/>
        <p:txBody>
          <a:bodyPr>
            <a:normAutofit/>
          </a:bodyPr>
          <a:lstStyle/>
          <a:p>
            <a:r>
              <a:rPr lang="pt-BR" sz="4000" b="0" i="0" dirty="0">
                <a:solidFill>
                  <a:srgbClr val="374151"/>
                </a:solidFill>
                <a:effectLst/>
                <a:latin typeface="Calibri" panose="020F0502020204030204" pitchFamily="34" charset="0"/>
                <a:cs typeface="Calibri" panose="020F0502020204030204" pitchFamily="34" charset="0"/>
              </a:rPr>
              <a:t>Crie um aplicativo para gerenciar tarefas, permitindo que os usuários adicionem, marquem como concluídas, editem e excluam tarefas da lista.</a:t>
            </a:r>
            <a:endParaRPr lang="pt-BR" sz="4000" dirty="0">
              <a:latin typeface="Calibri" panose="020F0502020204030204" pitchFamily="34" charset="0"/>
              <a:cs typeface="Calibri" panose="020F0502020204030204" pitchFamily="34" charset="0"/>
            </a:endParaRPr>
          </a:p>
        </p:txBody>
      </p:sp>
      <p:sp>
        <p:nvSpPr>
          <p:cNvPr id="3" name="Espaço Reservado para Texto 2">
            <a:extLst>
              <a:ext uri="{FF2B5EF4-FFF2-40B4-BE49-F238E27FC236}">
                <a16:creationId xmlns:a16="http://schemas.microsoft.com/office/drawing/2014/main" id="{E2ED6ACB-CD50-AD30-F22A-21E47A0A5BA9}"/>
              </a:ext>
            </a:extLst>
          </p:cNvPr>
          <p:cNvSpPr>
            <a:spLocks noGrp="1"/>
          </p:cNvSpPr>
          <p:nvPr>
            <p:ph type="body" idx="2"/>
          </p:nvPr>
        </p:nvSpPr>
        <p:spPr/>
        <p:txBody>
          <a:bodyPr>
            <a:normAutofit/>
          </a:bodyPr>
          <a:lstStyle/>
          <a:p>
            <a:r>
              <a:rPr lang="pt-BR" sz="4000" b="0" i="0" dirty="0">
                <a:solidFill>
                  <a:srgbClr val="374151"/>
                </a:solidFill>
                <a:effectLst/>
                <a:latin typeface="Calibri" panose="020F0502020204030204" pitchFamily="34" charset="0"/>
                <a:cs typeface="Calibri" panose="020F0502020204030204" pitchFamily="34" charset="0"/>
              </a:rPr>
              <a:t>Lista de Tarefas (</a:t>
            </a:r>
            <a:r>
              <a:rPr lang="pt-BR" sz="4000" b="0" i="0" dirty="0" err="1">
                <a:solidFill>
                  <a:srgbClr val="374151"/>
                </a:solidFill>
                <a:effectLst/>
                <a:latin typeface="Calibri" panose="020F0502020204030204" pitchFamily="34" charset="0"/>
                <a:cs typeface="Calibri" panose="020F0502020204030204" pitchFamily="34" charset="0"/>
              </a:rPr>
              <a:t>To-Do</a:t>
            </a:r>
            <a:r>
              <a:rPr lang="pt-BR" sz="4000" b="0" i="0" dirty="0">
                <a:solidFill>
                  <a:srgbClr val="374151"/>
                </a:solidFill>
                <a:effectLst/>
                <a:latin typeface="Calibri" panose="020F0502020204030204" pitchFamily="34" charset="0"/>
                <a:cs typeface="Calibri" panose="020F0502020204030204" pitchFamily="34" charset="0"/>
              </a:rPr>
              <a:t> </a:t>
            </a:r>
            <a:r>
              <a:rPr lang="pt-BR" sz="4000" b="0" i="0" dirty="0" err="1">
                <a:solidFill>
                  <a:srgbClr val="374151"/>
                </a:solidFill>
                <a:effectLst/>
                <a:latin typeface="Calibri" panose="020F0502020204030204" pitchFamily="34" charset="0"/>
                <a:cs typeface="Calibri" panose="020F0502020204030204" pitchFamily="34" charset="0"/>
              </a:rPr>
              <a:t>List</a:t>
            </a:r>
            <a:r>
              <a:rPr lang="pt-BR" sz="4000" b="0" i="0" dirty="0">
                <a:solidFill>
                  <a:srgbClr val="374151"/>
                </a:solidFill>
                <a:effectLst/>
                <a:latin typeface="Calibri" panose="020F0502020204030204" pitchFamily="34" charset="0"/>
                <a:cs typeface="Calibri" panose="020F0502020204030204" pitchFamily="34" charset="0"/>
              </a:rPr>
              <a:t>)</a:t>
            </a:r>
            <a:endParaRPr lang="pt-BR" sz="4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3931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1D064792-E74D-F816-772D-10E536B8E9F0}"/>
              </a:ext>
            </a:extLst>
          </p:cNvPr>
          <p:cNvSpPr>
            <a:spLocks noGrp="1"/>
          </p:cNvSpPr>
          <p:nvPr>
            <p:ph type="body" idx="1"/>
          </p:nvPr>
        </p:nvSpPr>
        <p:spPr/>
        <p:txBody>
          <a:bodyPr>
            <a:normAutofit/>
          </a:bodyPr>
          <a:lstStyle/>
          <a:p>
            <a:endParaRPr lang="pt-BR" sz="4000" dirty="0">
              <a:latin typeface="Calibri" panose="020F0502020204030204" pitchFamily="34" charset="0"/>
              <a:cs typeface="Calibri" panose="020F0502020204030204" pitchFamily="34" charset="0"/>
            </a:endParaRPr>
          </a:p>
        </p:txBody>
      </p:sp>
      <p:sp>
        <p:nvSpPr>
          <p:cNvPr id="3" name="Espaço Reservado para Texto 2">
            <a:extLst>
              <a:ext uri="{FF2B5EF4-FFF2-40B4-BE49-F238E27FC236}">
                <a16:creationId xmlns:a16="http://schemas.microsoft.com/office/drawing/2014/main" id="{E2ED6ACB-CD50-AD30-F22A-21E47A0A5BA9}"/>
              </a:ext>
            </a:extLst>
          </p:cNvPr>
          <p:cNvSpPr>
            <a:spLocks noGrp="1"/>
          </p:cNvSpPr>
          <p:nvPr>
            <p:ph type="body" idx="2"/>
          </p:nvPr>
        </p:nvSpPr>
        <p:spPr/>
        <p:txBody>
          <a:bodyPr>
            <a:normAutofit/>
          </a:bodyPr>
          <a:lstStyle/>
          <a:p>
            <a:r>
              <a:rPr lang="pt-BR" sz="4000" b="0" i="0" dirty="0">
                <a:solidFill>
                  <a:srgbClr val="374151"/>
                </a:solidFill>
                <a:effectLst/>
                <a:latin typeface="Calibri" panose="020F0502020204030204" pitchFamily="34" charset="0"/>
                <a:cs typeface="Calibri" panose="020F0502020204030204" pitchFamily="34" charset="0"/>
              </a:rPr>
              <a:t>Lista de Tarefas (</a:t>
            </a:r>
            <a:r>
              <a:rPr lang="pt-BR" sz="4000" b="0" i="0" dirty="0" err="1">
                <a:solidFill>
                  <a:srgbClr val="374151"/>
                </a:solidFill>
                <a:effectLst/>
                <a:latin typeface="Calibri" panose="020F0502020204030204" pitchFamily="34" charset="0"/>
                <a:cs typeface="Calibri" panose="020F0502020204030204" pitchFamily="34" charset="0"/>
              </a:rPr>
              <a:t>To-Do</a:t>
            </a:r>
            <a:r>
              <a:rPr lang="pt-BR" sz="4000" b="0" i="0" dirty="0">
                <a:solidFill>
                  <a:srgbClr val="374151"/>
                </a:solidFill>
                <a:effectLst/>
                <a:latin typeface="Calibri" panose="020F0502020204030204" pitchFamily="34" charset="0"/>
                <a:cs typeface="Calibri" panose="020F0502020204030204" pitchFamily="34" charset="0"/>
              </a:rPr>
              <a:t> </a:t>
            </a:r>
            <a:r>
              <a:rPr lang="pt-BR" sz="4000" b="0" i="0" dirty="0" err="1">
                <a:solidFill>
                  <a:srgbClr val="374151"/>
                </a:solidFill>
                <a:effectLst/>
                <a:latin typeface="Calibri" panose="020F0502020204030204" pitchFamily="34" charset="0"/>
                <a:cs typeface="Calibri" panose="020F0502020204030204" pitchFamily="34" charset="0"/>
              </a:rPr>
              <a:t>List</a:t>
            </a:r>
            <a:r>
              <a:rPr lang="pt-BR" sz="4000" b="0" i="0" dirty="0">
                <a:solidFill>
                  <a:srgbClr val="374151"/>
                </a:solidFill>
                <a:effectLst/>
                <a:latin typeface="Calibri" panose="020F0502020204030204" pitchFamily="34" charset="0"/>
                <a:cs typeface="Calibri" panose="020F0502020204030204" pitchFamily="34" charset="0"/>
              </a:rPr>
              <a:t>)</a:t>
            </a:r>
            <a:endParaRPr lang="pt-BR" sz="4000" dirty="0">
              <a:latin typeface="Calibri" panose="020F0502020204030204" pitchFamily="34" charset="0"/>
              <a:cs typeface="Calibri" panose="020F0502020204030204" pitchFamily="34" charset="0"/>
            </a:endParaRPr>
          </a:p>
        </p:txBody>
      </p:sp>
      <p:pic>
        <p:nvPicPr>
          <p:cNvPr id="5" name="Imagem 4" descr="Interface gráfica do usuário, Aplicativo&#10;&#10;Descrição gerada automaticamente">
            <a:extLst>
              <a:ext uri="{FF2B5EF4-FFF2-40B4-BE49-F238E27FC236}">
                <a16:creationId xmlns:a16="http://schemas.microsoft.com/office/drawing/2014/main" id="{1EBEA26E-191B-79EC-4187-E8B06B0F88EC}"/>
              </a:ext>
            </a:extLst>
          </p:cNvPr>
          <p:cNvPicPr>
            <a:picLocks noChangeAspect="1"/>
          </p:cNvPicPr>
          <p:nvPr/>
        </p:nvPicPr>
        <p:blipFill>
          <a:blip r:embed="rId2"/>
          <a:stretch>
            <a:fillRect/>
          </a:stretch>
        </p:blipFill>
        <p:spPr>
          <a:xfrm>
            <a:off x="3421014" y="1452446"/>
            <a:ext cx="4457700" cy="4724400"/>
          </a:xfrm>
          <a:prstGeom prst="rect">
            <a:avLst/>
          </a:prstGeom>
        </p:spPr>
      </p:pic>
    </p:spTree>
    <p:extLst>
      <p:ext uri="{BB962C8B-B14F-4D97-AF65-F5344CB8AC3E}">
        <p14:creationId xmlns:p14="http://schemas.microsoft.com/office/powerpoint/2010/main" val="668104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2E5DFD-1E87-E243-B513-0C9AC6364B74}"/>
              </a:ext>
            </a:extLst>
          </p:cNvPr>
          <p:cNvSpPr>
            <a:spLocks noGrp="1"/>
          </p:cNvSpPr>
          <p:nvPr>
            <p:ph type="ctrTitle"/>
          </p:nvPr>
        </p:nvSpPr>
        <p:spPr>
          <a:xfrm>
            <a:off x="2477210" y="4031154"/>
            <a:ext cx="7212865" cy="1367246"/>
          </a:xfrm>
        </p:spPr>
        <p:txBody>
          <a:bodyPr>
            <a:normAutofit/>
          </a:bodyPr>
          <a:lstStyle/>
          <a:p>
            <a:r>
              <a:rPr lang="pt-BR" sz="4000" dirty="0"/>
              <a:t>REVISÃO DA PROVA 04</a:t>
            </a:r>
          </a:p>
        </p:txBody>
      </p:sp>
      <p:sp>
        <p:nvSpPr>
          <p:cNvPr id="3" name="Espaço Reservado para Texto 2">
            <a:extLst>
              <a:ext uri="{FF2B5EF4-FFF2-40B4-BE49-F238E27FC236}">
                <a16:creationId xmlns:a16="http://schemas.microsoft.com/office/drawing/2014/main" id="{80C6242C-AD40-854C-9FB0-8EE5115D1248}"/>
              </a:ext>
            </a:extLst>
          </p:cNvPr>
          <p:cNvSpPr>
            <a:spLocks noGrp="1"/>
          </p:cNvSpPr>
          <p:nvPr>
            <p:ph type="body" idx="1"/>
          </p:nvPr>
        </p:nvSpPr>
        <p:spPr/>
        <p:txBody>
          <a:bodyPr/>
          <a:lstStyle/>
          <a:p>
            <a:endParaRPr lang="pt-BR"/>
          </a:p>
        </p:txBody>
      </p:sp>
      <p:pic>
        <p:nvPicPr>
          <p:cNvPr id="2050" name="Picture 2" descr="hoje (@hoje) / Twitter">
            <a:extLst>
              <a:ext uri="{FF2B5EF4-FFF2-40B4-BE49-F238E27FC236}">
                <a16:creationId xmlns:a16="http://schemas.microsoft.com/office/drawing/2014/main" id="{39CB5821-44A9-4241-90B2-0C7AB3AF9C94}"/>
              </a:ext>
            </a:extLst>
          </p:cNvPr>
          <p:cNvPicPr>
            <a:picLocks noGrp="1" noChangeAspect="1" noChangeArrowheads="1"/>
          </p:cNvPicPr>
          <p:nvPr>
            <p:ph type="pic" idx="2"/>
          </p:nvPr>
        </p:nvPicPr>
        <p:blipFill>
          <a:blip r:embed="rId2">
            <a:extLst>
              <a:ext uri="{28A0092B-C50C-407E-A947-70E740481C1C}">
                <a14:useLocalDpi xmlns:a14="http://schemas.microsoft.com/office/drawing/2010/main" val="0"/>
              </a:ext>
            </a:extLst>
          </a:blip>
          <a:srcRect t="33854" b="33854"/>
          <a:stretch>
            <a:fillRect/>
          </a:stretch>
        </p:blipFill>
        <p:spPr bwMode="auto">
          <a:xfrm>
            <a:off x="0" y="30654"/>
            <a:ext cx="12192000" cy="393724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3003981-967B-3ABB-E90F-2E094B15B24D}"/>
              </a:ext>
            </a:extLst>
          </p:cNvPr>
          <p:cNvSpPr txBox="1"/>
          <p:nvPr/>
        </p:nvSpPr>
        <p:spPr>
          <a:xfrm>
            <a:off x="7035800" y="4711700"/>
            <a:ext cx="184731" cy="307777"/>
          </a:xfrm>
          <a:prstGeom prst="rect">
            <a:avLst/>
          </a:prstGeom>
          <a:noFill/>
        </p:spPr>
        <p:txBody>
          <a:bodyPr wrap="none" rtlCol="0">
            <a:spAutoFit/>
          </a:bodyPr>
          <a:lstStyle/>
          <a:p>
            <a:endParaRPr lang="pt-BR" dirty="0"/>
          </a:p>
        </p:txBody>
      </p:sp>
    </p:spTree>
    <p:extLst>
      <p:ext uri="{BB962C8B-B14F-4D97-AF65-F5344CB8AC3E}">
        <p14:creationId xmlns:p14="http://schemas.microsoft.com/office/powerpoint/2010/main" val="2934606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47A8F2AF-67E3-7AB1-F818-78C3478A2AD8}"/>
              </a:ext>
            </a:extLst>
          </p:cNvPr>
          <p:cNvSpPr>
            <a:spLocks noGrp="1"/>
          </p:cNvSpPr>
          <p:nvPr>
            <p:ph type="body" idx="1"/>
          </p:nvPr>
        </p:nvSpPr>
        <p:spPr>
          <a:xfrm>
            <a:off x="291828" y="254001"/>
            <a:ext cx="11758210" cy="5751936"/>
          </a:xfrm>
        </p:spPr>
        <p:txBody>
          <a:bodyPr>
            <a:noAutofit/>
          </a:bodyPr>
          <a:lstStyle/>
          <a:p>
            <a:pPr marL="228600" indent="0"/>
            <a:r>
              <a:rPr lang="pt-BR" sz="3700" dirty="0"/>
              <a:t>1. (LIÇÃO 10) Em que tipo de situação não é recomendado o uso das estruturas de repetição </a:t>
            </a:r>
            <a:r>
              <a:rPr lang="pt-BR" sz="3700" dirty="0" err="1"/>
              <a:t>While</a:t>
            </a:r>
            <a:r>
              <a:rPr lang="pt-BR" sz="3700" dirty="0"/>
              <a:t> e Do... </a:t>
            </a:r>
            <a:r>
              <a:rPr lang="pt-BR" sz="3700" dirty="0" err="1"/>
              <a:t>While</a:t>
            </a:r>
            <a:r>
              <a:rPr lang="pt-BR" sz="3700" dirty="0"/>
              <a:t>? </a:t>
            </a:r>
          </a:p>
          <a:p>
            <a:pPr marL="228600" indent="0"/>
            <a:r>
              <a:rPr lang="pt-BR" sz="3700" dirty="0"/>
              <a:t>a) Quando sabemos previamente o número de repetições. </a:t>
            </a:r>
          </a:p>
          <a:p>
            <a:pPr marL="228600" indent="0"/>
            <a:r>
              <a:rPr lang="pt-BR" sz="3700" dirty="0" err="1"/>
              <a:t>b</a:t>
            </a:r>
            <a:r>
              <a:rPr lang="pt-BR" sz="3700" dirty="0"/>
              <a:t>) Quando o número de repetições é infinito. </a:t>
            </a:r>
          </a:p>
          <a:p>
            <a:pPr marL="228600" indent="0"/>
            <a:r>
              <a:rPr lang="pt-BR" sz="3700" dirty="0" err="1"/>
              <a:t>c</a:t>
            </a:r>
            <a:r>
              <a:rPr lang="pt-BR" sz="3700" dirty="0"/>
              <a:t>) Quando não sabemos previamente o número de repetições. </a:t>
            </a:r>
          </a:p>
          <a:p>
            <a:pPr marL="228600" indent="0"/>
            <a:r>
              <a:rPr lang="pt-BR" sz="3700" dirty="0" err="1"/>
              <a:t>d</a:t>
            </a:r>
            <a:r>
              <a:rPr lang="pt-BR" sz="3700" dirty="0"/>
              <a:t>) Quando o número de repetições não é fixo</a:t>
            </a:r>
          </a:p>
        </p:txBody>
      </p:sp>
    </p:spTree>
    <p:extLst>
      <p:ext uri="{BB962C8B-B14F-4D97-AF65-F5344CB8AC3E}">
        <p14:creationId xmlns:p14="http://schemas.microsoft.com/office/powerpoint/2010/main" val="2153872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47A8F2AF-67E3-7AB1-F818-78C3478A2AD8}"/>
              </a:ext>
            </a:extLst>
          </p:cNvPr>
          <p:cNvSpPr>
            <a:spLocks noGrp="1"/>
          </p:cNvSpPr>
          <p:nvPr>
            <p:ph type="body" idx="1"/>
          </p:nvPr>
        </p:nvSpPr>
        <p:spPr>
          <a:xfrm>
            <a:off x="291828" y="190501"/>
            <a:ext cx="11758210" cy="5815436"/>
          </a:xfrm>
        </p:spPr>
        <p:txBody>
          <a:bodyPr>
            <a:noAutofit/>
          </a:bodyPr>
          <a:lstStyle/>
          <a:p>
            <a:pPr marL="228600" indent="0"/>
            <a:r>
              <a:rPr lang="pt-BR" sz="3700" dirty="0"/>
              <a:t>1. (LIÇÃO 10) Em que tipo de situação não é recomendado o uso das estruturas de repetição </a:t>
            </a:r>
            <a:r>
              <a:rPr lang="pt-BR" sz="3700" dirty="0" err="1"/>
              <a:t>While</a:t>
            </a:r>
            <a:r>
              <a:rPr lang="pt-BR" sz="3700" dirty="0"/>
              <a:t> e Do... </a:t>
            </a:r>
            <a:r>
              <a:rPr lang="pt-BR" sz="3700" dirty="0" err="1"/>
              <a:t>While</a:t>
            </a:r>
            <a:r>
              <a:rPr lang="pt-BR" sz="3700" dirty="0"/>
              <a:t>? </a:t>
            </a:r>
          </a:p>
          <a:p>
            <a:pPr marL="228600" indent="0"/>
            <a:r>
              <a:rPr lang="pt-BR" sz="3700" dirty="0">
                <a:highlight>
                  <a:srgbClr val="FFFF00"/>
                </a:highlight>
              </a:rPr>
              <a:t>a) Quando sabemos previamente o número de repetições.</a:t>
            </a:r>
            <a:r>
              <a:rPr lang="pt-BR" sz="3700" dirty="0"/>
              <a:t> </a:t>
            </a:r>
          </a:p>
          <a:p>
            <a:pPr marL="228600" indent="0"/>
            <a:r>
              <a:rPr lang="pt-BR" sz="3700" dirty="0" err="1"/>
              <a:t>b</a:t>
            </a:r>
            <a:r>
              <a:rPr lang="pt-BR" sz="3700" dirty="0"/>
              <a:t>) Quando o número de repetições é infinito. </a:t>
            </a:r>
          </a:p>
          <a:p>
            <a:pPr marL="228600" indent="0"/>
            <a:r>
              <a:rPr lang="pt-BR" sz="3700" dirty="0" err="1"/>
              <a:t>c</a:t>
            </a:r>
            <a:r>
              <a:rPr lang="pt-BR" sz="3700" dirty="0"/>
              <a:t>) Quando não sabemos previamente o número de repetições. </a:t>
            </a:r>
          </a:p>
          <a:p>
            <a:pPr marL="228600" indent="0"/>
            <a:r>
              <a:rPr lang="pt-BR" sz="3700" dirty="0" err="1"/>
              <a:t>d</a:t>
            </a:r>
            <a:r>
              <a:rPr lang="pt-BR" sz="3700" dirty="0"/>
              <a:t>) Quando o número de repetições não é fixo</a:t>
            </a:r>
          </a:p>
        </p:txBody>
      </p:sp>
    </p:spTree>
    <p:extLst>
      <p:ext uri="{BB962C8B-B14F-4D97-AF65-F5344CB8AC3E}">
        <p14:creationId xmlns:p14="http://schemas.microsoft.com/office/powerpoint/2010/main" val="1753327577"/>
      </p:ext>
    </p:extLst>
  </p:cSld>
  <p:clrMapOvr>
    <a:masterClrMapping/>
  </p:clrMapOvr>
</p:sld>
</file>

<file path=ppt/theme/theme1.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2339</TotalTime>
  <Words>1533</Words>
  <Application>Microsoft Macintosh PowerPoint</Application>
  <PresentationFormat>Widescreen</PresentationFormat>
  <Paragraphs>117</Paragraphs>
  <Slides>32</Slides>
  <Notes>2</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32</vt:i4>
      </vt:variant>
    </vt:vector>
  </HeadingPairs>
  <TitlesOfParts>
    <vt:vector size="35" baseType="lpstr">
      <vt:lpstr>Arial</vt:lpstr>
      <vt:lpstr>Calibri</vt:lpstr>
      <vt:lpstr>Tema do Office</vt:lpstr>
      <vt:lpstr>Técnico em  Desenvolvimento de Sistemas </vt:lpstr>
      <vt:lpstr>Programação Front-end Em instantes iniciaremos nossa aula</vt:lpstr>
      <vt:lpstr>Apresentação do PowerPoint</vt:lpstr>
      <vt:lpstr>O que nós vimos na aula passada?</vt:lpstr>
      <vt:lpstr>Apresentação do PowerPoint</vt:lpstr>
      <vt:lpstr>Apresentação do PowerPoint</vt:lpstr>
      <vt:lpstr>REVISÃO DA PROVA 04</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PRÁTICA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PRÁTICA</vt:lpstr>
      <vt:lpstr>Alura</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Técnico em  Desenvolvimento de Sistemas </dc:title>
  <dc:creator>Henrique Coppola Cole</dc:creator>
  <cp:lastModifiedBy>João Choma</cp:lastModifiedBy>
  <cp:revision>195</cp:revision>
  <dcterms:created xsi:type="dcterms:W3CDTF">2020-01-23T19:05:58Z</dcterms:created>
  <dcterms:modified xsi:type="dcterms:W3CDTF">2023-08-04T19:25:18Z</dcterms:modified>
</cp:coreProperties>
</file>